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7772400" cy="10064750"/>
  <p:notesSz cx="7772400" cy="1006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088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1163" y="1295527"/>
            <a:ext cx="1951354" cy="7127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654" y="3479545"/>
            <a:ext cx="4554855" cy="5459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6.sv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://www.nuell.com/" TargetMode="External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ell.com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769352" cy="10055351"/>
          </a:xfrm>
          <a:prstGeom prst="rect">
            <a:avLst/>
          </a:prstGeom>
        </p:spPr>
      </p:pic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8660AB69-41C4-FD89-46B6-5E96576B18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8975"/>
            <a:ext cx="1473958" cy="1600200"/>
          </a:xfrm>
          <a:prstGeom prst="rect">
            <a:avLst/>
          </a:prstGeom>
        </p:spPr>
      </p:pic>
      <p:pic>
        <p:nvPicPr>
          <p:cNvPr id="21" name="Nuell, Inc">
            <a:hlinkClick r:id="" action="ppaction://media"/>
            <a:extLst>
              <a:ext uri="{FF2B5EF4-FFF2-40B4-BE49-F238E27FC236}">
                <a16:creationId xmlns:a16="http://schemas.microsoft.com/office/drawing/2014/main" id="{48E9DB23-5C25-FA41-71A8-BD3A1A52E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1400" y="47275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0"/>
            <a:ext cx="7083551" cy="1005535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20282B-7A82-624F-3BFB-80661D7FD46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9" y="0"/>
            <a:ext cx="7741920" cy="1005535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F330C5A-1AF1-E828-A862-5D5DC0D8457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367" y="914400"/>
            <a:ext cx="2634230" cy="800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43860" y="2210803"/>
            <a:ext cx="18840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Arial"/>
                <a:cs typeface="Arial"/>
              </a:rPr>
              <a:t>Value Added </a:t>
            </a:r>
            <a:r>
              <a:rPr sz="1400" b="1" spc="-10" dirty="0"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684" y="2916427"/>
            <a:ext cx="5970905" cy="5370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10100"/>
              </a:lnSpc>
              <a:spcBef>
                <a:spcPts val="9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Services:</a:t>
            </a:r>
            <a:r>
              <a:rPr sz="1200" b="1" u="none" spc="100" dirty="0">
                <a:latin typeface="Times New Roman"/>
                <a:cs typeface="Times New Roman"/>
              </a:rPr>
              <a:t>  </a:t>
            </a:r>
            <a:r>
              <a:rPr sz="1200" u="none" dirty="0">
                <a:latin typeface="Times New Roman"/>
                <a:cs typeface="Times New Roman"/>
              </a:rPr>
              <a:t>Nuell,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Inc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offers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CE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Accredited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Educational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services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through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IAHCSMM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spc="-25" dirty="0">
                <a:latin typeface="Times New Roman"/>
                <a:cs typeface="Times New Roman"/>
              </a:rPr>
              <a:t>on </a:t>
            </a:r>
            <a:r>
              <a:rPr sz="1200" u="none" dirty="0">
                <a:latin typeface="Times New Roman"/>
                <a:cs typeface="Times New Roman"/>
              </a:rPr>
              <a:t>proper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care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handling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your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powered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equipment.</a:t>
            </a:r>
            <a:r>
              <a:rPr sz="1200" u="none" spc="25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Our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services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cover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proper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cleaning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spc="-25" dirty="0">
                <a:latin typeface="Times New Roman"/>
                <a:cs typeface="Times New Roman"/>
              </a:rPr>
              <a:t>and </a:t>
            </a:r>
            <a:r>
              <a:rPr sz="1200" u="none" dirty="0">
                <a:latin typeface="Times New Roman"/>
                <a:cs typeface="Times New Roman"/>
              </a:rPr>
              <a:t>sterilization</a:t>
            </a:r>
            <a:r>
              <a:rPr sz="1200" u="none" spc="-4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techniques,</a:t>
            </a:r>
            <a:r>
              <a:rPr sz="1200" u="none" spc="-4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along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with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several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tips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that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we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have</a:t>
            </a:r>
            <a:r>
              <a:rPr sz="1200" u="none" spc="-4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found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beneficial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to</a:t>
            </a:r>
            <a:r>
              <a:rPr sz="1200" u="none" spc="-4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maintaining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spc="-20" dirty="0">
                <a:latin typeface="Times New Roman"/>
                <a:cs typeface="Times New Roman"/>
              </a:rPr>
              <a:t>your </a:t>
            </a:r>
            <a:r>
              <a:rPr sz="1200" u="none" dirty="0">
                <a:latin typeface="Times New Roman"/>
                <a:cs typeface="Times New Roman"/>
              </a:rPr>
              <a:t>powered</a:t>
            </a:r>
            <a:r>
              <a:rPr sz="1200" u="none" spc="-4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equipment</a:t>
            </a:r>
            <a:r>
              <a:rPr sz="1200" u="none" spc="-4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-40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accessories.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Inspections:</a:t>
            </a:r>
            <a:r>
              <a:rPr sz="1200" b="1" u="none" spc="35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Nuell,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inc.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offers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onsite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courtesy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inspections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your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powered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surgical</a:t>
            </a:r>
            <a:r>
              <a:rPr sz="1200" u="none" spc="2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equipment. </a:t>
            </a:r>
            <a:r>
              <a:rPr sz="1200" u="none" dirty="0">
                <a:latin typeface="Times New Roman"/>
                <a:cs typeface="Times New Roman"/>
              </a:rPr>
              <a:t>A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trained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Nuell</a:t>
            </a:r>
            <a:r>
              <a:rPr sz="1200" u="none" spc="16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staff</a:t>
            </a:r>
            <a:r>
              <a:rPr sz="1200" u="none" spc="15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member</a:t>
            </a:r>
            <a:r>
              <a:rPr sz="1200" u="none" spc="16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will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come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to</a:t>
            </a:r>
            <a:r>
              <a:rPr sz="1200" u="none" spc="16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your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facility</a:t>
            </a:r>
            <a:r>
              <a:rPr sz="1200" u="none" spc="16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go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through</a:t>
            </a:r>
            <a:r>
              <a:rPr sz="1200" u="none" spc="16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all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your</a:t>
            </a:r>
            <a:r>
              <a:rPr sz="1200" u="none" spc="15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powered </a:t>
            </a:r>
            <a:r>
              <a:rPr sz="1200" u="none" dirty="0">
                <a:latin typeface="Times New Roman"/>
                <a:cs typeface="Times New Roman"/>
              </a:rPr>
              <a:t>surgical</a:t>
            </a:r>
            <a:r>
              <a:rPr sz="1200" u="none" spc="2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instruments</a:t>
            </a:r>
            <a:r>
              <a:rPr sz="1200" u="none" spc="2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2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accessories.</a:t>
            </a:r>
            <a:r>
              <a:rPr sz="1200" u="none" spc="2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During</a:t>
            </a:r>
            <a:r>
              <a:rPr sz="1200" u="none" spc="2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2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inspection</a:t>
            </a:r>
            <a:r>
              <a:rPr sz="1200" u="none" spc="2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process</a:t>
            </a:r>
            <a:r>
              <a:rPr sz="1200" u="none" spc="27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we</a:t>
            </a:r>
            <a:r>
              <a:rPr sz="1200" u="none" spc="2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will</a:t>
            </a:r>
            <a:r>
              <a:rPr sz="1200" u="none" spc="2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diagnose</a:t>
            </a:r>
            <a:r>
              <a:rPr sz="1200" u="none" spc="280" dirty="0">
                <a:latin typeface="Times New Roman"/>
                <a:cs typeface="Times New Roman"/>
              </a:rPr>
              <a:t> </a:t>
            </a:r>
            <a:r>
              <a:rPr sz="1200" u="none" spc="-20" dirty="0">
                <a:latin typeface="Times New Roman"/>
                <a:cs typeface="Times New Roman"/>
              </a:rPr>
              <a:t>your </a:t>
            </a:r>
            <a:r>
              <a:rPr sz="1200" u="none" dirty="0">
                <a:latin typeface="Times New Roman"/>
                <a:cs typeface="Times New Roman"/>
              </a:rPr>
              <a:t>powered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equipment, both sterile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non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sterile.</a:t>
            </a:r>
            <a:r>
              <a:rPr sz="1200" u="none" spc="2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Through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testing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we</a:t>
            </a:r>
            <a:r>
              <a:rPr sz="1200" u="none" spc="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check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for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heat,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air</a:t>
            </a:r>
            <a:r>
              <a:rPr sz="1200" u="none" spc="-10" dirty="0">
                <a:latin typeface="Times New Roman"/>
                <a:cs typeface="Times New Roman"/>
              </a:rPr>
              <a:t> leakage, </a:t>
            </a:r>
            <a:r>
              <a:rPr sz="1200" u="none" dirty="0">
                <a:latin typeface="Times New Roman"/>
                <a:cs typeface="Times New Roman"/>
              </a:rPr>
              <a:t>proper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function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equipment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acceptance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all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attachments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accessories.</a:t>
            </a:r>
            <a:r>
              <a:rPr sz="1200" u="none" spc="42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Visual </a:t>
            </a:r>
            <a:r>
              <a:rPr sz="1200" u="none" dirty="0">
                <a:latin typeface="Times New Roman"/>
                <a:cs typeface="Times New Roman"/>
              </a:rPr>
              <a:t>inspections</a:t>
            </a:r>
            <a:r>
              <a:rPr sz="1200" u="none" spc="9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o-</a:t>
            </a:r>
            <a:r>
              <a:rPr sz="1200" u="none" dirty="0">
                <a:latin typeface="Times New Roman"/>
                <a:cs typeface="Times New Roman"/>
              </a:rPr>
              <a:t>rings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for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tears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knicks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caused</a:t>
            </a:r>
            <a:r>
              <a:rPr sz="1200" u="none" spc="10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by</a:t>
            </a:r>
            <a:r>
              <a:rPr sz="1200" u="none" spc="10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normal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wear</a:t>
            </a:r>
            <a:r>
              <a:rPr sz="1200" u="none" spc="10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10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tear</a:t>
            </a:r>
            <a:r>
              <a:rPr sz="1200" u="none" spc="10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from</a:t>
            </a:r>
            <a:r>
              <a:rPr sz="1200" u="none" spc="9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10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air</a:t>
            </a:r>
            <a:r>
              <a:rPr sz="1200" u="none" spc="100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hoses, </a:t>
            </a:r>
            <a:r>
              <a:rPr sz="1200" u="none" dirty="0">
                <a:latin typeface="Times New Roman"/>
                <a:cs typeface="Times New Roman"/>
              </a:rPr>
              <a:t>corrosion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rust,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free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movement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any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all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manual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components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such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as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Jacobs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chucks, acceptance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pins,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wires, burs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 blades,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assurance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that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loctite is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place where</a:t>
            </a:r>
            <a:r>
              <a:rPr sz="1200" u="none" spc="-10" dirty="0">
                <a:latin typeface="Times New Roman"/>
                <a:cs typeface="Times New Roman"/>
              </a:rPr>
              <a:t> necessary, </a:t>
            </a:r>
            <a:r>
              <a:rPr sz="1200" u="none" dirty="0">
                <a:latin typeface="Times New Roman"/>
                <a:cs typeface="Times New Roman"/>
              </a:rPr>
              <a:t>so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vibration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from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hand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piece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does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not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allow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components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to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come loose</a:t>
            </a:r>
            <a:r>
              <a:rPr sz="1200" u="none" spc="-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become</a:t>
            </a:r>
            <a:r>
              <a:rPr sz="1200" u="none" spc="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patient </a:t>
            </a:r>
            <a:r>
              <a:rPr sz="1200" u="none" dirty="0">
                <a:latin typeface="Times New Roman"/>
                <a:cs typeface="Times New Roman"/>
              </a:rPr>
              <a:t>safety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issue.</a:t>
            </a:r>
            <a:r>
              <a:rPr sz="1200" u="none" spc="2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inventory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list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with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serial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numbers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is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generated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your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powered equipment</a:t>
            </a:r>
            <a:r>
              <a:rPr sz="1200" u="none" spc="-5" dirty="0">
                <a:latin typeface="Times New Roman"/>
                <a:cs typeface="Times New Roman"/>
              </a:rPr>
              <a:t> </a:t>
            </a:r>
            <a:r>
              <a:rPr sz="1200" u="none" spc="-20" dirty="0">
                <a:latin typeface="Times New Roman"/>
                <a:cs typeface="Times New Roman"/>
              </a:rPr>
              <a:t>with </a:t>
            </a:r>
            <a:r>
              <a:rPr sz="1200" u="none" dirty="0">
                <a:latin typeface="Times New Roman"/>
                <a:cs typeface="Times New Roman"/>
              </a:rPr>
              <a:t>a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determination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what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needs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repaired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immediately,</a:t>
            </a:r>
            <a:r>
              <a:rPr sz="1200" u="none" spc="12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what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needs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repaired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next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90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-</a:t>
            </a:r>
            <a:r>
              <a:rPr sz="1200" u="none" spc="-25" dirty="0">
                <a:latin typeface="Times New Roman"/>
                <a:cs typeface="Times New Roman"/>
              </a:rPr>
              <a:t>120 </a:t>
            </a:r>
            <a:r>
              <a:rPr sz="1200" u="none" dirty="0">
                <a:latin typeface="Times New Roman"/>
                <a:cs typeface="Times New Roman"/>
              </a:rPr>
              <a:t>days,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what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is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working</a:t>
            </a:r>
            <a:r>
              <a:rPr sz="1200" u="none" spc="1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condition.</a:t>
            </a:r>
            <a:r>
              <a:rPr sz="1200" u="none" spc="105" dirty="0">
                <a:latin typeface="Times New Roman"/>
                <a:cs typeface="Times New Roman"/>
              </a:rPr>
              <a:t> 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purpose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11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inspection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process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is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to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catch</a:t>
            </a:r>
            <a:r>
              <a:rPr sz="1200" u="none" spc="105" dirty="0">
                <a:latin typeface="Times New Roman"/>
                <a:cs typeface="Times New Roman"/>
              </a:rPr>
              <a:t> </a:t>
            </a:r>
            <a:r>
              <a:rPr sz="1200" u="none" spc="-25" dirty="0">
                <a:latin typeface="Times New Roman"/>
                <a:cs typeface="Times New Roman"/>
              </a:rPr>
              <a:t>the </a:t>
            </a:r>
            <a:r>
              <a:rPr sz="1200" u="none" dirty="0">
                <a:latin typeface="Times New Roman"/>
                <a:cs typeface="Times New Roman"/>
              </a:rPr>
              <a:t>minor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repairs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before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they</a:t>
            </a:r>
            <a:r>
              <a:rPr sz="1200" u="none" spc="-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become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major</a:t>
            </a:r>
            <a:r>
              <a:rPr sz="1200" u="none" spc="-3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repairs.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Preventative</a:t>
            </a:r>
            <a:r>
              <a:rPr sz="1200" b="1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Maintenance</a:t>
            </a:r>
            <a:r>
              <a:rPr sz="1200" b="1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Program:</a:t>
            </a:r>
            <a:r>
              <a:rPr sz="1200" b="1" u="none" spc="49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Nuell,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Inc.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offers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Preventative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Maintenance</a:t>
            </a:r>
            <a:r>
              <a:rPr sz="1200" u="none" spc="9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Programs. </a:t>
            </a:r>
            <a:r>
              <a:rPr sz="1200" u="none" dirty="0">
                <a:latin typeface="Times New Roman"/>
                <a:cs typeface="Times New Roman"/>
              </a:rPr>
              <a:t>These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programs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allow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hospitals</a:t>
            </a:r>
            <a:r>
              <a:rPr sz="1200" u="none" spc="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to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place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all</a:t>
            </a:r>
            <a:r>
              <a:rPr sz="1200" u="none" spc="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of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their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powered</a:t>
            </a:r>
            <a:r>
              <a:rPr sz="1200" u="none" spc="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surgical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equipment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on</a:t>
            </a:r>
            <a:r>
              <a:rPr sz="1200" u="none" spc="8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</a:t>
            </a:r>
            <a:r>
              <a:rPr sz="1200" u="none" spc="80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program </a:t>
            </a:r>
            <a:r>
              <a:rPr sz="1200" u="none" dirty="0">
                <a:latin typeface="Times New Roman"/>
                <a:cs typeface="Times New Roman"/>
              </a:rPr>
              <a:t>for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one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year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with</a:t>
            </a:r>
            <a:r>
              <a:rPr sz="1200" u="none" spc="14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fixed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repair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cost</a:t>
            </a:r>
            <a:r>
              <a:rPr sz="1200" u="none" spc="14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for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entire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year.</a:t>
            </a:r>
            <a:r>
              <a:rPr sz="1200" u="none" spc="135" dirty="0">
                <a:latin typeface="Times New Roman"/>
                <a:cs typeface="Times New Roman"/>
              </a:rPr>
              <a:t>  </a:t>
            </a:r>
            <a:r>
              <a:rPr sz="1200" u="none" dirty="0">
                <a:latin typeface="Times New Roman"/>
                <a:cs typeface="Times New Roman"/>
              </a:rPr>
              <a:t>This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program</a:t>
            </a:r>
            <a:r>
              <a:rPr sz="1200" u="none" spc="14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carries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warranty</a:t>
            </a:r>
            <a:r>
              <a:rPr sz="1200" u="none" spc="135" dirty="0">
                <a:latin typeface="Times New Roman"/>
                <a:cs typeface="Times New Roman"/>
              </a:rPr>
              <a:t> </a:t>
            </a:r>
            <a:r>
              <a:rPr sz="1200" u="none" spc="-25" dirty="0">
                <a:latin typeface="Times New Roman"/>
                <a:cs typeface="Times New Roman"/>
              </a:rPr>
              <a:t>on </a:t>
            </a:r>
            <a:r>
              <a:rPr sz="1200" u="none" dirty="0">
                <a:latin typeface="Times New Roman"/>
                <a:cs typeface="Times New Roman"/>
              </a:rPr>
              <a:t>repairs</a:t>
            </a:r>
            <a:r>
              <a:rPr sz="1200" u="none" spc="12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and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allows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you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to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send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your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powered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surgical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equipment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in</a:t>
            </a:r>
            <a:r>
              <a:rPr sz="1200" u="none" spc="13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either</a:t>
            </a:r>
            <a:r>
              <a:rPr sz="1200" u="none" spc="120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two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(2)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or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four</a:t>
            </a:r>
            <a:r>
              <a:rPr sz="1200" u="none" spc="125" dirty="0">
                <a:latin typeface="Times New Roman"/>
                <a:cs typeface="Times New Roman"/>
              </a:rPr>
              <a:t> </a:t>
            </a:r>
            <a:r>
              <a:rPr sz="1200" u="none" spc="-25" dirty="0">
                <a:latin typeface="Times New Roman"/>
                <a:cs typeface="Times New Roman"/>
              </a:rPr>
              <a:t>(4) </a:t>
            </a:r>
            <a:r>
              <a:rPr sz="1200" u="none" dirty="0">
                <a:latin typeface="Times New Roman"/>
                <a:cs typeface="Times New Roman"/>
              </a:rPr>
              <a:t>times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during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the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year,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after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signing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dirty="0">
                <a:latin typeface="Times New Roman"/>
                <a:cs typeface="Times New Roman"/>
              </a:rPr>
              <a:t>an</a:t>
            </a:r>
            <a:r>
              <a:rPr sz="1200" u="none" spc="-25" dirty="0">
                <a:latin typeface="Times New Roman"/>
                <a:cs typeface="Times New Roman"/>
              </a:rPr>
              <a:t> </a:t>
            </a:r>
            <a:r>
              <a:rPr sz="1200" u="none" spc="-10" dirty="0">
                <a:latin typeface="Times New Roman"/>
                <a:cs typeface="Times New Roman"/>
              </a:rPr>
              <a:t>agreement.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E0840B-1528-3D37-06CA-1B3E7558ED6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674" y="879094"/>
            <a:ext cx="51161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dirty="0">
                <a:latin typeface="Times New Roman"/>
                <a:cs typeface="Times New Roman"/>
              </a:rPr>
              <a:t>Care</a:t>
            </a:r>
            <a:r>
              <a:rPr sz="2600" b="0" spc="-2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&amp;</a:t>
            </a:r>
            <a:r>
              <a:rPr sz="2600" b="0" spc="-1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Handling</a:t>
            </a:r>
            <a:r>
              <a:rPr sz="2600" b="0" spc="-15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of</a:t>
            </a:r>
            <a:r>
              <a:rPr sz="2600" b="0" spc="-10" dirty="0">
                <a:latin typeface="Times New Roman"/>
                <a:cs typeface="Times New Roman"/>
              </a:rPr>
              <a:t> </a:t>
            </a:r>
            <a:r>
              <a:rPr sz="2600" b="0" dirty="0">
                <a:latin typeface="Times New Roman"/>
                <a:cs typeface="Times New Roman"/>
              </a:rPr>
              <a:t>Power</a:t>
            </a:r>
            <a:r>
              <a:rPr sz="2600" b="0" spc="-20" dirty="0">
                <a:latin typeface="Times New Roman"/>
                <a:cs typeface="Times New Roman"/>
              </a:rPr>
              <a:t> </a:t>
            </a:r>
            <a:r>
              <a:rPr sz="2600" b="0" spc="-10" dirty="0">
                <a:latin typeface="Times New Roman"/>
                <a:cs typeface="Times New Roman"/>
              </a:rPr>
              <a:t>Equipment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339341"/>
            <a:ext cx="114300" cy="1066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499360"/>
            <a:ext cx="114300" cy="1066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660650"/>
            <a:ext cx="114300" cy="1066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820671"/>
            <a:ext cx="114300" cy="1066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982596"/>
            <a:ext cx="114300" cy="10667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142616"/>
            <a:ext cx="114300" cy="1066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302636"/>
            <a:ext cx="114300" cy="10667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105911"/>
            <a:ext cx="114300" cy="1066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267200"/>
            <a:ext cx="114300" cy="106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427220"/>
            <a:ext cx="114300" cy="106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588511"/>
            <a:ext cx="114300" cy="10667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748531"/>
            <a:ext cx="114300" cy="10667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5070476"/>
            <a:ext cx="114300" cy="10667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5711826"/>
            <a:ext cx="114300" cy="10667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5873751"/>
            <a:ext cx="114300" cy="10667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6033771"/>
            <a:ext cx="114300" cy="10667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6355081"/>
            <a:ext cx="114300" cy="10667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6998336"/>
            <a:ext cx="114300" cy="10667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7158356"/>
            <a:ext cx="114300" cy="10667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7801611"/>
            <a:ext cx="114300" cy="10667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7961631"/>
            <a:ext cx="114300" cy="10667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8122921"/>
            <a:ext cx="114300" cy="10667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8282940"/>
            <a:ext cx="114300" cy="10667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8454221"/>
            <a:ext cx="102234" cy="9541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130604" y="1650237"/>
            <a:ext cx="5467985" cy="694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Water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help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avoid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damage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equipment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469265" marR="1219200">
              <a:lnSpc>
                <a:spcPct val="96000"/>
              </a:lnSpc>
            </a:pP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 submerge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attachments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or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standing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water </a:t>
            </a:r>
            <a:r>
              <a:rPr sz="1100" dirty="0">
                <a:latin typeface="Times New Roman"/>
                <a:cs typeface="Times New Roman"/>
              </a:rPr>
              <a:t>Powered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should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washed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90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degree</a:t>
            </a:r>
            <a:r>
              <a:rPr sz="1100" spc="-10" dirty="0">
                <a:latin typeface="Times New Roman"/>
                <a:cs typeface="Times New Roman"/>
              </a:rPr>
              <a:t> angle </a:t>
            </a:r>
            <a:r>
              <a:rPr sz="1100" dirty="0">
                <a:latin typeface="Times New Roman"/>
                <a:cs typeface="Times New Roman"/>
              </a:rPr>
              <a:t>Shake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pieces</a:t>
            </a:r>
            <a:endParaRPr sz="1100">
              <a:latin typeface="Times New Roman"/>
              <a:cs typeface="Times New Roman"/>
            </a:endParaRPr>
          </a:p>
          <a:p>
            <a:pPr marL="469265" marR="1945005">
              <a:lnSpc>
                <a:spcPts val="1270"/>
              </a:lnSpc>
              <a:spcBef>
                <a:spcPts val="25"/>
              </a:spcBef>
            </a:pPr>
            <a:r>
              <a:rPr sz="1100" dirty="0">
                <a:latin typeface="Times New Roman"/>
                <a:cs typeface="Times New Roman"/>
              </a:rPr>
              <a:t>Keep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attached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10" dirty="0">
                <a:latin typeface="Times New Roman"/>
                <a:cs typeface="Times New Roman"/>
              </a:rPr>
              <a:t> cleaning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 attachments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lint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free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towel</a:t>
            </a:r>
            <a:endParaRPr sz="1100">
              <a:latin typeface="Times New Roman"/>
              <a:cs typeface="Times New Roman"/>
            </a:endParaRPr>
          </a:p>
          <a:p>
            <a:pPr marL="469265" marR="32384">
              <a:lnSpc>
                <a:spcPts val="1260"/>
              </a:lnSpc>
            </a:pPr>
            <a:r>
              <a:rPr sz="1100" dirty="0">
                <a:latin typeface="Times New Roman"/>
                <a:cs typeface="Times New Roman"/>
              </a:rPr>
              <a:t>Use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hose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externally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blow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water off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attachments </a:t>
            </a:r>
            <a:r>
              <a:rPr sz="1100" dirty="0">
                <a:latin typeface="Times New Roman"/>
                <a:cs typeface="Times New Roman"/>
              </a:rPr>
              <a:t>Properly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wrap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attachments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draw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excess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moisture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away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powered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40"/>
              </a:lnSpc>
            </a:pP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during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sterilization</a:t>
            </a:r>
            <a:r>
              <a:rPr sz="1100" spc="-10" dirty="0">
                <a:latin typeface="Times New Roman"/>
                <a:cs typeface="Times New Roman"/>
              </a:rPr>
              <a:t> process.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100" dirty="0">
                <a:latin typeface="Times New Roman"/>
                <a:cs typeface="Times New Roman"/>
              </a:rPr>
              <a:t>Batteries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Autoclave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95"/>
              </a:lnSpc>
              <a:spcBef>
                <a:spcPts val="1200"/>
              </a:spcBef>
            </a:pPr>
            <a:r>
              <a:rPr sz="1100" dirty="0">
                <a:latin typeface="Times New Roman"/>
                <a:cs typeface="Times New Roman"/>
              </a:rPr>
              <a:t>Remove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battery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 hand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inspect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damage</a:t>
            </a:r>
            <a:endParaRPr sz="1100">
              <a:latin typeface="Times New Roman"/>
              <a:cs typeface="Times New Roman"/>
            </a:endParaRPr>
          </a:p>
          <a:p>
            <a:pPr marL="469265" marR="1080770">
              <a:lnSpc>
                <a:spcPts val="1260"/>
              </a:lnSpc>
              <a:spcBef>
                <a:spcPts val="70"/>
              </a:spcBef>
            </a:pPr>
            <a:r>
              <a:rPr sz="1100" dirty="0">
                <a:latin typeface="Times New Roman"/>
                <a:cs typeface="Times New Roman"/>
              </a:rPr>
              <a:t>Once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cleaned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battery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completely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charging </a:t>
            </a:r>
            <a:r>
              <a:rPr sz="1100" dirty="0">
                <a:latin typeface="Times New Roman"/>
                <a:cs typeface="Times New Roman"/>
              </a:rPr>
              <a:t>Charge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battery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fully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before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wrapping</a:t>
            </a:r>
            <a:endParaRPr sz="1100">
              <a:latin typeface="Times New Roman"/>
              <a:cs typeface="Times New Roman"/>
            </a:endParaRPr>
          </a:p>
          <a:p>
            <a:pPr marL="469265" marR="5080">
              <a:lnSpc>
                <a:spcPts val="1260"/>
              </a:lnSpc>
              <a:spcBef>
                <a:spcPts val="10"/>
              </a:spcBef>
            </a:pPr>
            <a:r>
              <a:rPr sz="1100" dirty="0">
                <a:latin typeface="Times New Roman"/>
                <a:cs typeface="Times New Roman"/>
              </a:rPr>
              <a:t>Either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wrap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peel pouch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batteries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(only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tyvek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pouches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Sterrad</a:t>
            </a:r>
            <a:r>
              <a:rPr sz="1100" spc="-10" dirty="0">
                <a:latin typeface="Times New Roman"/>
                <a:cs typeface="Times New Roman"/>
              </a:rPr>
              <a:t> System) </a:t>
            </a:r>
            <a:r>
              <a:rPr sz="1100" dirty="0">
                <a:latin typeface="Times New Roman"/>
                <a:cs typeface="Times New Roman"/>
              </a:rPr>
              <a:t>Label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wrap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indicator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tape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pouch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indicate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expiration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batteries </a:t>
            </a:r>
            <a:r>
              <a:rPr sz="1100" dirty="0">
                <a:latin typeface="Times New Roman"/>
                <a:cs typeface="Times New Roman"/>
              </a:rPr>
              <a:t>charge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which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normally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48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hours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from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initial </a:t>
            </a:r>
            <a:r>
              <a:rPr sz="1100" spc="-10" dirty="0">
                <a:latin typeface="Times New Roman"/>
                <a:cs typeface="Times New Roman"/>
              </a:rPr>
              <a:t>charge.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40"/>
              </a:lnSpc>
            </a:pPr>
            <a:r>
              <a:rPr sz="1100" dirty="0">
                <a:latin typeface="Times New Roman"/>
                <a:cs typeface="Times New Roman"/>
              </a:rPr>
              <a:t>Rotate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recharge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unused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batteries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necessary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100" spc="-10" dirty="0">
                <a:latin typeface="Times New Roman"/>
                <a:cs typeface="Times New Roman"/>
              </a:rPr>
              <a:t>Lubrication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469265" marR="693420">
              <a:lnSpc>
                <a:spcPts val="1270"/>
              </a:lnSpc>
            </a:pPr>
            <a:r>
              <a:rPr sz="1100" dirty="0">
                <a:latin typeface="Times New Roman"/>
                <a:cs typeface="Times New Roman"/>
              </a:rPr>
              <a:t>Most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 require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lubrication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motors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self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lubricating </a:t>
            </a:r>
            <a:r>
              <a:rPr sz="1100" dirty="0">
                <a:latin typeface="Times New Roman"/>
                <a:cs typeface="Times New Roman"/>
              </a:rPr>
              <a:t>However,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some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items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require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lubrication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ensure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that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turn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freely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05"/>
              </a:lnSpc>
            </a:pPr>
            <a:r>
              <a:rPr sz="1100" dirty="0">
                <a:latin typeface="Times New Roman"/>
                <a:cs typeface="Times New Roman"/>
              </a:rPr>
              <a:t>Results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lubricated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accessories,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cracked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rings,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Jacobs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Chucks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turn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70"/>
              </a:lnSpc>
            </a:pPr>
            <a:r>
              <a:rPr sz="1100" dirty="0">
                <a:latin typeface="Times New Roman"/>
                <a:cs typeface="Times New Roman"/>
              </a:rPr>
              <a:t>freely,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etc.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90"/>
              </a:lnSpc>
            </a:pPr>
            <a:r>
              <a:rPr sz="1100" dirty="0">
                <a:latin typeface="Times New Roman"/>
                <a:cs typeface="Times New Roman"/>
              </a:rPr>
              <a:t>Be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consult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owners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manuals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lubrication</a:t>
            </a:r>
            <a:r>
              <a:rPr sz="1100" spc="-10" dirty="0">
                <a:latin typeface="Times New Roman"/>
                <a:cs typeface="Times New Roman"/>
              </a:rPr>
              <a:t> requirements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100" dirty="0">
                <a:latin typeface="Times New Roman"/>
                <a:cs typeface="Times New Roman"/>
              </a:rPr>
              <a:t>User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Error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another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leading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cause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failure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469265" marR="22225">
              <a:lnSpc>
                <a:spcPts val="1260"/>
              </a:lnSpc>
            </a:pPr>
            <a:r>
              <a:rPr sz="1100" dirty="0">
                <a:latin typeface="Times New Roman"/>
                <a:cs typeface="Times New Roman"/>
              </a:rPr>
              <a:t>User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error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often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happens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familiar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functions </a:t>
            </a:r>
            <a:r>
              <a:rPr sz="1100" dirty="0">
                <a:latin typeface="Times New Roman"/>
                <a:cs typeface="Times New Roman"/>
              </a:rPr>
              <a:t>Equipment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used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functions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was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originally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designed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100" spc="-10" dirty="0">
                <a:latin typeface="Times New Roman"/>
                <a:cs typeface="Times New Roman"/>
              </a:rPr>
              <a:t>Overview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469265" marR="1348105">
              <a:lnSpc>
                <a:spcPts val="1260"/>
              </a:lnSpc>
            </a:pPr>
            <a:r>
              <a:rPr sz="1100" dirty="0">
                <a:latin typeface="Times New Roman"/>
                <a:cs typeface="Times New Roman"/>
              </a:rPr>
              <a:t>Make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dry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possible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prior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sterilization </a:t>
            </a:r>
            <a:r>
              <a:rPr sz="1100" dirty="0">
                <a:latin typeface="Times New Roman"/>
                <a:cs typeface="Times New Roman"/>
              </a:rPr>
              <a:t>DO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submerge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hand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pieces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and/or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attachments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ts val="1210"/>
              </a:lnSpc>
            </a:pPr>
            <a:r>
              <a:rPr sz="1100" dirty="0">
                <a:latin typeface="Times New Roman"/>
                <a:cs typeface="Times New Roman"/>
              </a:rPr>
              <a:t>Check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expiration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dates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battery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packs</a:t>
            </a:r>
            <a:endParaRPr sz="1100">
              <a:latin typeface="Times New Roman"/>
              <a:cs typeface="Times New Roman"/>
            </a:endParaRPr>
          </a:p>
          <a:p>
            <a:pPr marL="469265" marR="772795">
              <a:lnSpc>
                <a:spcPts val="1260"/>
              </a:lnSpc>
              <a:spcBef>
                <a:spcPts val="60"/>
              </a:spcBef>
            </a:pPr>
            <a:r>
              <a:rPr sz="1100" dirty="0">
                <a:latin typeface="Times New Roman"/>
                <a:cs typeface="Times New Roman"/>
              </a:rPr>
              <a:t>Check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owners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manual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unsure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proper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cleaning</a:t>
            </a:r>
            <a:r>
              <a:rPr sz="1100" spc="-10" dirty="0">
                <a:latin typeface="Times New Roman"/>
                <a:cs typeface="Times New Roman"/>
              </a:rPr>
              <a:t> procedures </a:t>
            </a:r>
            <a:r>
              <a:rPr sz="1100" dirty="0">
                <a:latin typeface="Times New Roman"/>
                <a:cs typeface="Times New Roman"/>
              </a:rPr>
              <a:t>Communicate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problems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81B3E11-1AC1-A1B2-FF91-CECCBB08F24A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840737"/>
            <a:ext cx="5676900" cy="712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74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Advantages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of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using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Nuell,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Inc.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vs.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Mobile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Van</a:t>
            </a:r>
            <a:r>
              <a:rPr sz="1400" b="1" spc="-1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Services</a:t>
            </a:r>
            <a:endParaRPr sz="1400">
              <a:latin typeface="Carlito"/>
              <a:cs typeface="Carlito"/>
            </a:endParaRPr>
          </a:p>
          <a:p>
            <a:pPr marL="240665" marR="21590" indent="-228600">
              <a:lnSpc>
                <a:spcPct val="102000"/>
              </a:lnSpc>
              <a:spcBef>
                <a:spcPts val="1265"/>
              </a:spcBef>
              <a:buAutoNum type="arabicPeriod"/>
              <a:tabLst>
                <a:tab pos="240665" algn="l"/>
              </a:tabLst>
            </a:pPr>
            <a:r>
              <a:rPr sz="1200" dirty="0">
                <a:latin typeface="Carlito"/>
                <a:cs typeface="Carlito"/>
              </a:rPr>
              <a:t>How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long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your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instruments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out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of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service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until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mobile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van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returns?</a:t>
            </a:r>
            <a:r>
              <a:rPr sz="1200" spc="2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Our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normal </a:t>
            </a:r>
            <a:r>
              <a:rPr sz="1200" dirty="0">
                <a:latin typeface="Carlito"/>
                <a:cs typeface="Carlito"/>
              </a:rPr>
              <a:t>turnaround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time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is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3-5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days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house.</a:t>
            </a:r>
            <a:r>
              <a:rPr sz="1200" spc="229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If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notified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advance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can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turn</a:t>
            </a:r>
            <a:r>
              <a:rPr sz="1200" spc="-25" dirty="0">
                <a:latin typeface="Carlito"/>
                <a:cs typeface="Carlito"/>
              </a:rPr>
              <a:t> the </a:t>
            </a:r>
            <a:r>
              <a:rPr sz="1200" dirty="0">
                <a:latin typeface="Carlito"/>
                <a:cs typeface="Carlito"/>
              </a:rPr>
              <a:t>orders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around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even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faster.</a:t>
            </a:r>
            <a:r>
              <a:rPr sz="1200" spc="2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Often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times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able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turn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smaller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orders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around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25" dirty="0">
                <a:latin typeface="Carlito"/>
                <a:cs typeface="Carlito"/>
              </a:rPr>
              <a:t>one </a:t>
            </a:r>
            <a:r>
              <a:rPr sz="1200" dirty="0">
                <a:latin typeface="Carlito"/>
                <a:cs typeface="Carlito"/>
              </a:rPr>
              <a:t>day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after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receiving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spc="-20" dirty="0">
                <a:latin typeface="Carlito"/>
                <a:cs typeface="Carlito"/>
              </a:rPr>
              <a:t>them.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0665" marR="362585" indent="-228600">
              <a:lnSpc>
                <a:spcPct val="101699"/>
              </a:lnSpc>
              <a:buAutoNum type="arabicPeriod"/>
              <a:tabLst>
                <a:tab pos="240665" algn="l"/>
              </a:tabLst>
            </a:pPr>
            <a:r>
              <a:rPr sz="1200" dirty="0">
                <a:latin typeface="Carlito"/>
                <a:cs typeface="Carlito"/>
              </a:rPr>
              <a:t>Included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with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our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pricing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is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ultrasonic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cleaning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(with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FDA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approved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chemicals)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25" dirty="0">
                <a:latin typeface="Carlito"/>
                <a:cs typeface="Carlito"/>
              </a:rPr>
              <a:t>the </a:t>
            </a:r>
            <a:r>
              <a:rPr sz="1200" dirty="0">
                <a:latin typeface="Carlito"/>
                <a:cs typeface="Carlito"/>
              </a:rPr>
              <a:t>instruments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then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lubricated,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dried,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packaged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for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fast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delivery.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1935" indent="-2292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935" algn="l"/>
              </a:tabLst>
            </a:pPr>
            <a:r>
              <a:rPr sz="1200" dirty="0">
                <a:latin typeface="Carlito"/>
                <a:cs typeface="Carlito"/>
              </a:rPr>
              <a:t>Chemical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Etching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is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available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1935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200" dirty="0">
                <a:latin typeface="Carlito"/>
                <a:cs typeface="Carlito"/>
              </a:rPr>
              <a:t>Powder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coating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nitrate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coating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services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offered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0665" marR="5080" indent="-228600">
              <a:lnSpc>
                <a:spcPct val="101699"/>
              </a:lnSpc>
              <a:buAutoNum type="arabicPeriod"/>
              <a:tabLst>
                <a:tab pos="240665" algn="l"/>
              </a:tabLst>
            </a:pPr>
            <a:r>
              <a:rPr sz="1200" dirty="0">
                <a:latin typeface="Carlito"/>
                <a:cs typeface="Carlito"/>
              </a:rPr>
              <a:t>We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have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machine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capabilities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repair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or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make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required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parts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if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they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needed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25" dirty="0">
                <a:latin typeface="Carlito"/>
                <a:cs typeface="Carlito"/>
              </a:rPr>
              <a:t>the </a:t>
            </a:r>
            <a:r>
              <a:rPr sz="1200" dirty="0">
                <a:latin typeface="Carlito"/>
                <a:cs typeface="Carlito"/>
              </a:rPr>
              <a:t>repair,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i.e.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mills,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lathes,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or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surface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grinders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0665" marR="17145" indent="-228600">
              <a:lnSpc>
                <a:spcPct val="101699"/>
              </a:lnSpc>
              <a:buAutoNum type="arabicPeriod"/>
              <a:tabLst>
                <a:tab pos="240665" algn="l"/>
              </a:tabLst>
            </a:pPr>
            <a:r>
              <a:rPr sz="1200" dirty="0">
                <a:latin typeface="Carlito"/>
                <a:cs typeface="Carlito"/>
              </a:rPr>
              <a:t>If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have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remove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heavy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amounts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of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metal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during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repair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process,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have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</a:t>
            </a:r>
            <a:r>
              <a:rPr sz="1200" spc="-25" dirty="0">
                <a:latin typeface="Carlito"/>
                <a:cs typeface="Carlito"/>
              </a:rPr>
              <a:t> in </a:t>
            </a:r>
            <a:r>
              <a:rPr sz="1200" dirty="0">
                <a:latin typeface="Carlito"/>
                <a:cs typeface="Carlito"/>
              </a:rPr>
              <a:t>house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capability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cold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passivate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recreate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passive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layer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1935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200" dirty="0">
                <a:latin typeface="Carlito"/>
                <a:cs typeface="Carlito"/>
              </a:rPr>
              <a:t>We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use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comparator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assure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that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instruments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made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specifications.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0665" marR="650240" indent="-228600">
              <a:lnSpc>
                <a:spcPct val="101699"/>
              </a:lnSpc>
              <a:buAutoNum type="arabicPeriod"/>
              <a:tabLst>
                <a:tab pos="240665" algn="l"/>
              </a:tabLst>
            </a:pPr>
            <a:r>
              <a:rPr sz="1200" dirty="0">
                <a:latin typeface="Carlito"/>
                <a:cs typeface="Carlito"/>
              </a:rPr>
              <a:t>We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use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high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power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magnification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device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detect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cracks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defects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25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instruments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1935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200" dirty="0">
                <a:latin typeface="Carlito"/>
                <a:cs typeface="Carlito"/>
              </a:rPr>
              <a:t>We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maintain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extensive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inventory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of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new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discontinued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parts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75590" indent="-262890">
              <a:lnSpc>
                <a:spcPct val="100000"/>
              </a:lnSpc>
              <a:buAutoNum type="arabicPeriod"/>
              <a:tabLst>
                <a:tab pos="275590" algn="l"/>
              </a:tabLst>
            </a:pPr>
            <a:r>
              <a:rPr sz="1200" dirty="0">
                <a:latin typeface="Carlito"/>
                <a:cs typeface="Carlito"/>
              </a:rPr>
              <a:t>We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have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capability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replace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carbide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inserts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needle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holders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75590" indent="-262890">
              <a:lnSpc>
                <a:spcPct val="100000"/>
              </a:lnSpc>
              <a:buAutoNum type="arabicPeriod"/>
              <a:tabLst>
                <a:tab pos="275590" algn="l"/>
              </a:tabLst>
            </a:pPr>
            <a:r>
              <a:rPr sz="1200" dirty="0">
                <a:latin typeface="Carlito"/>
                <a:cs typeface="Carlito"/>
              </a:rPr>
              <a:t>Extremely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low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percentage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of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instruments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that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are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returned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beyond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repair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75590" indent="-262890">
              <a:lnSpc>
                <a:spcPct val="100000"/>
              </a:lnSpc>
              <a:spcBef>
                <a:spcPts val="5"/>
              </a:spcBef>
              <a:buFont typeface="Carlito"/>
              <a:buAutoNum type="arabicPeriod"/>
              <a:tabLst>
                <a:tab pos="275590" algn="l"/>
              </a:tabLst>
            </a:pPr>
            <a:r>
              <a:rPr sz="1200" spc="-65" dirty="0">
                <a:latin typeface="Trebuchet MS"/>
                <a:cs typeface="Trebuchet MS"/>
              </a:rPr>
              <a:t>Capabilities</a:t>
            </a:r>
            <a:r>
              <a:rPr sz="1200" spc="-55" dirty="0">
                <a:latin typeface="Trebuchet MS"/>
                <a:cs typeface="Trebuchet MS"/>
              </a:rPr>
              <a:t> to </a:t>
            </a:r>
            <a:r>
              <a:rPr sz="1200" spc="-60" dirty="0">
                <a:latin typeface="Trebuchet MS"/>
                <a:cs typeface="Trebuchet MS"/>
              </a:rPr>
              <a:t>modify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existing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instruments to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meet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a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surgeon’s </a:t>
            </a:r>
            <a:r>
              <a:rPr sz="1200" spc="-75" dirty="0">
                <a:latin typeface="Trebuchet MS"/>
                <a:cs typeface="Trebuchet MS"/>
              </a:rPr>
              <a:t>specific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request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Carlito"/>
              <a:buAutoNum type="arabicPeriod"/>
            </a:pPr>
            <a:endParaRPr sz="1200">
              <a:latin typeface="Trebuchet MS"/>
              <a:cs typeface="Trebuchet MS"/>
            </a:endParaRPr>
          </a:p>
          <a:p>
            <a:pPr marL="275590" indent="-262890">
              <a:lnSpc>
                <a:spcPct val="100000"/>
              </a:lnSpc>
              <a:buAutoNum type="arabicPeriod"/>
              <a:tabLst>
                <a:tab pos="275590" algn="l"/>
              </a:tabLst>
            </a:pPr>
            <a:r>
              <a:rPr sz="1200" dirty="0">
                <a:latin typeface="Carlito"/>
                <a:cs typeface="Carlito"/>
              </a:rPr>
              <a:t>Prototype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instrument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capabilities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75590" indent="-262890">
              <a:lnSpc>
                <a:spcPct val="100000"/>
              </a:lnSpc>
              <a:buAutoNum type="arabicPeriod"/>
              <a:tabLst>
                <a:tab pos="275590" algn="l"/>
              </a:tabLst>
            </a:pPr>
            <a:r>
              <a:rPr sz="1200" dirty="0">
                <a:latin typeface="Carlito"/>
                <a:cs typeface="Carlito"/>
              </a:rPr>
              <a:t>Ability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check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re-insulate</a:t>
            </a:r>
            <a:r>
              <a:rPr sz="1200" spc="-10" dirty="0">
                <a:latin typeface="Carlito"/>
                <a:cs typeface="Carlito"/>
              </a:rPr>
              <a:t> laparoscopic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instruments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75590" indent="-262890">
              <a:lnSpc>
                <a:spcPct val="100000"/>
              </a:lnSpc>
              <a:buAutoNum type="arabicPeriod"/>
              <a:tabLst>
                <a:tab pos="275590" algn="l"/>
              </a:tabLst>
            </a:pPr>
            <a:r>
              <a:rPr sz="1200" dirty="0">
                <a:latin typeface="Carlito"/>
                <a:cs typeface="Carlito"/>
              </a:rPr>
              <a:t>Ability to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demagnetize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instruments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if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requested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825957-ED92-47F8-9A91-3EDEE5554AD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887" y="3044990"/>
            <a:ext cx="5474447" cy="547099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77975" y="1101661"/>
            <a:ext cx="5641340" cy="1674495"/>
            <a:chOff x="1177975" y="1101661"/>
            <a:chExt cx="5641340" cy="16744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131" y="1141007"/>
              <a:ext cx="5532396" cy="15952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82738" y="1106424"/>
              <a:ext cx="5631815" cy="1664970"/>
            </a:xfrm>
            <a:custGeom>
              <a:avLst/>
              <a:gdLst/>
              <a:ahLst/>
              <a:cxnLst/>
              <a:rect l="l" t="t" r="r" b="b"/>
              <a:pathLst>
                <a:path w="5631815" h="1664970">
                  <a:moveTo>
                    <a:pt x="0" y="1664462"/>
                  </a:moveTo>
                  <a:lnTo>
                    <a:pt x="5631687" y="1664462"/>
                  </a:lnTo>
                  <a:lnTo>
                    <a:pt x="5631687" y="0"/>
                  </a:lnTo>
                  <a:lnTo>
                    <a:pt x="0" y="0"/>
                  </a:lnTo>
                  <a:lnTo>
                    <a:pt x="0" y="1664462"/>
                  </a:lnTo>
                  <a:close/>
                </a:path>
              </a:pathLst>
            </a:custGeom>
            <a:ln w="9525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5800" y="8919844"/>
            <a:ext cx="6400800" cy="6858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55"/>
              </a:spcBef>
            </a:pP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Repair</a:t>
            </a:r>
            <a:r>
              <a:rPr sz="3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Capabilities</a:t>
            </a:r>
            <a:r>
              <a:rPr sz="3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F27F7D1-126A-FB1E-5971-EA9F3C4F82E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04" y="694690"/>
            <a:ext cx="37534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ConMed®</a:t>
            </a:r>
            <a:r>
              <a:rPr sz="1800" b="1" u="sng" spc="-45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Linvatec</a:t>
            </a:r>
            <a:r>
              <a:rPr sz="1800" b="1" u="sng" spc="-35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Hall®</a:t>
            </a:r>
            <a:r>
              <a:rPr sz="1800" b="1" u="sng" spc="-40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Equipment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Shavers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04" y="1313814"/>
            <a:ext cx="2306955" cy="14801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039494">
              <a:lnSpc>
                <a:spcPts val="1270"/>
              </a:lnSpc>
              <a:spcBef>
                <a:spcPts val="185"/>
              </a:spcBef>
            </a:pPr>
            <a:r>
              <a:rPr sz="1100" dirty="0">
                <a:latin typeface="Times New Roman"/>
                <a:cs typeface="Times New Roman"/>
              </a:rPr>
              <a:t>2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Button Apex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Shaver </a:t>
            </a:r>
            <a:r>
              <a:rPr sz="1100" dirty="0">
                <a:latin typeface="Times New Roman"/>
                <a:cs typeface="Times New Roman"/>
              </a:rPr>
              <a:t>Basic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Apex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Shaver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5"/>
              </a:lnSpc>
            </a:pPr>
            <a:r>
              <a:rPr sz="1100" dirty="0">
                <a:latin typeface="Times New Roman"/>
                <a:cs typeface="Times New Roman"/>
              </a:rPr>
              <a:t>Full Function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Apex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Shaver</a:t>
            </a:r>
            <a:endParaRPr sz="1100">
              <a:latin typeface="Times New Roman"/>
              <a:cs typeface="Times New Roman"/>
            </a:endParaRPr>
          </a:p>
          <a:p>
            <a:pPr marL="12700" marR="892810">
              <a:lnSpc>
                <a:spcPts val="1250"/>
              </a:lnSpc>
              <a:spcBef>
                <a:spcPts val="80"/>
              </a:spcBef>
            </a:pPr>
            <a:r>
              <a:rPr sz="1100" dirty="0">
                <a:latin typeface="Times New Roman"/>
                <a:cs typeface="Times New Roman"/>
              </a:rPr>
              <a:t>Small Joint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Apex</a:t>
            </a:r>
            <a:r>
              <a:rPr sz="1100" spc="-10" dirty="0">
                <a:latin typeface="Times New Roman"/>
                <a:cs typeface="Times New Roman"/>
              </a:rPr>
              <a:t> Shaver </a:t>
            </a:r>
            <a:r>
              <a:rPr sz="1100" dirty="0">
                <a:latin typeface="Times New Roman"/>
                <a:cs typeface="Times New Roman"/>
              </a:rPr>
              <a:t>Ergo™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Shaver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5"/>
              </a:lnSpc>
            </a:pPr>
            <a:r>
              <a:rPr sz="1100" dirty="0">
                <a:latin typeface="Times New Roman"/>
                <a:cs typeface="Times New Roman"/>
              </a:rPr>
              <a:t>Linvatec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Advantage®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Button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Shaver</a:t>
            </a:r>
            <a:endParaRPr sz="1100">
              <a:latin typeface="Times New Roman"/>
              <a:cs typeface="Times New Roman"/>
            </a:endParaRPr>
          </a:p>
          <a:p>
            <a:pPr marL="12700" marR="105410">
              <a:lnSpc>
                <a:spcPct val="95500"/>
              </a:lnSpc>
              <a:spcBef>
                <a:spcPts val="35"/>
              </a:spcBef>
            </a:pPr>
            <a:r>
              <a:rPr sz="1100" dirty="0">
                <a:latin typeface="Times New Roman"/>
                <a:cs typeface="Times New Roman"/>
              </a:rPr>
              <a:t>Linvatec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Advantage® 2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Button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Shaver </a:t>
            </a:r>
            <a:r>
              <a:rPr sz="1100" dirty="0">
                <a:latin typeface="Times New Roman"/>
                <a:cs typeface="Times New Roman"/>
              </a:rPr>
              <a:t>Linvatec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Turbo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Button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Shaver </a:t>
            </a:r>
            <a:r>
              <a:rPr sz="1100" dirty="0">
                <a:latin typeface="Times New Roman"/>
                <a:cs typeface="Times New Roman"/>
              </a:rPr>
              <a:t>Linvatec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Turbo Button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Shaver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0370" y="1313814"/>
            <a:ext cx="406400" cy="14801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55"/>
              </a:spcBef>
            </a:pPr>
            <a:r>
              <a:rPr sz="1100" spc="-10" dirty="0">
                <a:latin typeface="Times New Roman"/>
                <a:cs typeface="Times New Roman"/>
              </a:rPr>
              <a:t>C9824 C9820 C9828 C9840 D4240 D9820 D9824 D9920 D9924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2478" y="1313814"/>
            <a:ext cx="553085" cy="148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$1045.00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1100" spc="-10" dirty="0">
                <a:latin typeface="Times New Roman"/>
                <a:cs typeface="Times New Roman"/>
              </a:rPr>
              <a:t>$1045.00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1100" spc="-10" dirty="0">
                <a:latin typeface="Times New Roman"/>
                <a:cs typeface="Times New Roman"/>
              </a:rPr>
              <a:t>$1045.00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spc="-10" dirty="0">
                <a:latin typeface="Times New Roman"/>
                <a:cs typeface="Times New Roman"/>
              </a:rPr>
              <a:t>$875.00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spc="-10" dirty="0">
                <a:latin typeface="Times New Roman"/>
                <a:cs typeface="Times New Roman"/>
              </a:rPr>
              <a:t>$1045.00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1100" spc="-10" dirty="0">
                <a:latin typeface="Times New Roman"/>
                <a:cs typeface="Times New Roman"/>
              </a:rPr>
              <a:t>$1045.00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spc="-10" dirty="0">
                <a:latin typeface="Times New Roman"/>
                <a:cs typeface="Times New Roman"/>
              </a:rPr>
              <a:t>$1045.00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spc="-10" dirty="0">
                <a:latin typeface="Times New Roman"/>
                <a:cs typeface="Times New Roman"/>
              </a:rPr>
              <a:t>$1045.00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spc="-10" dirty="0">
                <a:latin typeface="Times New Roman"/>
                <a:cs typeface="Times New Roman"/>
              </a:rPr>
              <a:t>$1045.00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504" y="3274440"/>
            <a:ext cx="1384300" cy="15240"/>
          </a:xfrm>
          <a:custGeom>
            <a:avLst/>
            <a:gdLst/>
            <a:ahLst/>
            <a:cxnLst/>
            <a:rect l="l" t="t" r="r" b="b"/>
            <a:pathLst>
              <a:path w="1384300" h="15239">
                <a:moveTo>
                  <a:pt x="1384046" y="0"/>
                </a:moveTo>
                <a:lnTo>
                  <a:pt x="0" y="0"/>
                </a:lnTo>
                <a:lnTo>
                  <a:pt x="0" y="15240"/>
                </a:lnTo>
                <a:lnTo>
                  <a:pt x="1384046" y="15240"/>
                </a:lnTo>
                <a:lnTo>
                  <a:pt x="138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504" y="4094734"/>
            <a:ext cx="1421130" cy="15240"/>
          </a:xfrm>
          <a:custGeom>
            <a:avLst/>
            <a:gdLst/>
            <a:ahLst/>
            <a:cxnLst/>
            <a:rect l="l" t="t" r="r" b="b"/>
            <a:pathLst>
              <a:path w="1421130" h="15239">
                <a:moveTo>
                  <a:pt x="1420622" y="0"/>
                </a:moveTo>
                <a:lnTo>
                  <a:pt x="0" y="0"/>
                </a:lnTo>
                <a:lnTo>
                  <a:pt x="0" y="15239"/>
                </a:lnTo>
                <a:lnTo>
                  <a:pt x="1420622" y="15239"/>
                </a:lnTo>
                <a:lnTo>
                  <a:pt x="14206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504" y="4911852"/>
            <a:ext cx="607060" cy="15240"/>
          </a:xfrm>
          <a:custGeom>
            <a:avLst/>
            <a:gdLst/>
            <a:ahLst/>
            <a:cxnLst/>
            <a:rect l="l" t="t" r="r" b="b"/>
            <a:pathLst>
              <a:path w="607060" h="15239">
                <a:moveTo>
                  <a:pt x="606551" y="0"/>
                </a:moveTo>
                <a:lnTo>
                  <a:pt x="0" y="0"/>
                </a:lnTo>
                <a:lnTo>
                  <a:pt x="0" y="15239"/>
                </a:lnTo>
                <a:lnTo>
                  <a:pt x="606551" y="15239"/>
                </a:lnTo>
                <a:lnTo>
                  <a:pt x="606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504" y="5890514"/>
            <a:ext cx="708025" cy="15240"/>
          </a:xfrm>
          <a:custGeom>
            <a:avLst/>
            <a:gdLst/>
            <a:ahLst/>
            <a:cxnLst/>
            <a:rect l="l" t="t" r="r" b="b"/>
            <a:pathLst>
              <a:path w="708025" h="15239">
                <a:moveTo>
                  <a:pt x="707440" y="0"/>
                </a:moveTo>
                <a:lnTo>
                  <a:pt x="0" y="0"/>
                </a:lnTo>
                <a:lnTo>
                  <a:pt x="0" y="15239"/>
                </a:lnTo>
                <a:lnTo>
                  <a:pt x="707440" y="15239"/>
                </a:lnTo>
                <a:lnTo>
                  <a:pt x="707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504" y="7350886"/>
            <a:ext cx="546100" cy="15240"/>
          </a:xfrm>
          <a:custGeom>
            <a:avLst/>
            <a:gdLst/>
            <a:ahLst/>
            <a:cxnLst/>
            <a:rect l="l" t="t" r="r" b="b"/>
            <a:pathLst>
              <a:path w="546100" h="15240">
                <a:moveTo>
                  <a:pt x="545592" y="0"/>
                </a:moveTo>
                <a:lnTo>
                  <a:pt x="0" y="0"/>
                </a:lnTo>
                <a:lnTo>
                  <a:pt x="0" y="15240"/>
                </a:lnTo>
                <a:lnTo>
                  <a:pt x="545592" y="15240"/>
                </a:lnTo>
                <a:lnTo>
                  <a:pt x="545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9050" y="9121140"/>
            <a:ext cx="5029200" cy="5715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810" algn="ctr">
              <a:lnSpc>
                <a:spcPts val="1875"/>
              </a:lnSpc>
              <a:spcBef>
                <a:spcPts val="33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listed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here.</a:t>
            </a:r>
            <a:endParaRPr sz="1600">
              <a:latin typeface="Times New Roman"/>
              <a:cs typeface="Times New Roman"/>
            </a:endParaRPr>
          </a:p>
          <a:p>
            <a:pPr marL="7620" algn="ctr">
              <a:lnSpc>
                <a:spcPts val="1875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1-800-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829-7694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3500" y="2211704"/>
            <a:ext cx="2054225" cy="1422400"/>
          </a:xfrm>
          <a:custGeom>
            <a:avLst/>
            <a:gdLst/>
            <a:ahLst/>
            <a:cxnLst/>
            <a:rect l="l" t="t" r="r" b="b"/>
            <a:pathLst>
              <a:path w="2054225" h="1422400">
                <a:moveTo>
                  <a:pt x="1911984" y="0"/>
                </a:moveTo>
                <a:lnTo>
                  <a:pt x="142239" y="0"/>
                </a:lnTo>
                <a:lnTo>
                  <a:pt x="97259" y="7246"/>
                </a:lnTo>
                <a:lnTo>
                  <a:pt x="58210" y="27427"/>
                </a:lnTo>
                <a:lnTo>
                  <a:pt x="27427" y="58210"/>
                </a:lnTo>
                <a:lnTo>
                  <a:pt x="7246" y="97259"/>
                </a:lnTo>
                <a:lnTo>
                  <a:pt x="0" y="142240"/>
                </a:lnTo>
                <a:lnTo>
                  <a:pt x="0" y="1280160"/>
                </a:lnTo>
                <a:lnTo>
                  <a:pt x="7246" y="1325140"/>
                </a:lnTo>
                <a:lnTo>
                  <a:pt x="27427" y="1364189"/>
                </a:lnTo>
                <a:lnTo>
                  <a:pt x="58210" y="1394972"/>
                </a:lnTo>
                <a:lnTo>
                  <a:pt x="97259" y="1415153"/>
                </a:lnTo>
                <a:lnTo>
                  <a:pt x="142239" y="1422400"/>
                </a:lnTo>
                <a:lnTo>
                  <a:pt x="1911984" y="1422400"/>
                </a:lnTo>
                <a:lnTo>
                  <a:pt x="1956965" y="1415153"/>
                </a:lnTo>
                <a:lnTo>
                  <a:pt x="1996014" y="1394972"/>
                </a:lnTo>
                <a:lnTo>
                  <a:pt x="2026797" y="1364189"/>
                </a:lnTo>
                <a:lnTo>
                  <a:pt x="2046978" y="1325140"/>
                </a:lnTo>
                <a:lnTo>
                  <a:pt x="2054225" y="1280160"/>
                </a:lnTo>
                <a:lnTo>
                  <a:pt x="2054225" y="142240"/>
                </a:lnTo>
                <a:lnTo>
                  <a:pt x="2046978" y="97259"/>
                </a:lnTo>
                <a:lnTo>
                  <a:pt x="2026797" y="58210"/>
                </a:lnTo>
                <a:lnTo>
                  <a:pt x="1996014" y="27427"/>
                </a:lnTo>
                <a:lnTo>
                  <a:pt x="1956965" y="7246"/>
                </a:lnTo>
                <a:lnTo>
                  <a:pt x="1911984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700405"/>
            <a:ext cx="1950720" cy="67754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189346" y="1356487"/>
            <a:ext cx="1874520" cy="14439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386715">
              <a:lnSpc>
                <a:spcPts val="2590"/>
              </a:lnSpc>
              <a:spcBef>
                <a:spcPts val="235"/>
              </a:spcBef>
            </a:pPr>
            <a:r>
              <a:rPr sz="2200" b="1" spc="-10" dirty="0">
                <a:latin typeface="Trebuchet MS"/>
                <a:cs typeface="Trebuchet MS"/>
              </a:rPr>
              <a:t>Average </a:t>
            </a:r>
            <a:r>
              <a:rPr sz="2200" b="1" dirty="0">
                <a:latin typeface="Trebuchet MS"/>
                <a:cs typeface="Trebuchet MS"/>
              </a:rPr>
              <a:t>Repair</a:t>
            </a:r>
            <a:r>
              <a:rPr sz="2200" b="1" spc="-20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Pricing</a:t>
            </a:r>
            <a:endParaRPr sz="2200">
              <a:latin typeface="Trebuchet MS"/>
              <a:cs typeface="Trebuchet MS"/>
            </a:endParaRPr>
          </a:p>
          <a:p>
            <a:pPr marL="74930" algn="ctr">
              <a:lnSpc>
                <a:spcPct val="100000"/>
              </a:lnSpc>
              <a:spcBef>
                <a:spcPts val="1720"/>
              </a:spcBef>
            </a:pP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Phone: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800-829-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7694</a:t>
            </a:r>
            <a:endParaRPr sz="1100">
              <a:latin typeface="Trebuchet MS"/>
              <a:cs typeface="Trebuchet MS"/>
            </a:endParaRPr>
          </a:p>
          <a:p>
            <a:pPr marL="74930" algn="ctr">
              <a:lnSpc>
                <a:spcPct val="100000"/>
              </a:lnSpc>
              <a:spcBef>
                <a:spcPts val="95"/>
              </a:spcBef>
            </a:pP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Fax: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574-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453-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3797</a:t>
            </a:r>
            <a:endParaRPr sz="1100">
              <a:latin typeface="Trebuchet MS"/>
              <a:cs typeface="Trebuchet MS"/>
            </a:endParaRPr>
          </a:p>
          <a:p>
            <a:pPr marL="69850" algn="ctr">
              <a:lnSpc>
                <a:spcPct val="100000"/>
              </a:lnSpc>
              <a:spcBef>
                <a:spcPts val="75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www.nuell.com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8553" y="2987420"/>
            <a:ext cx="43180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60" dirty="0">
                <a:solidFill>
                  <a:srgbClr val="FFFFFF"/>
                </a:solidFill>
                <a:latin typeface="Trebuchet MS"/>
                <a:cs typeface="Trebuchet MS"/>
              </a:rPr>
              <a:t>Shipping:</a:t>
            </a:r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57504" y="3117753"/>
          <a:ext cx="6439535" cy="5060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195"/>
                        </a:lnSpc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PowerPro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75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Electric</a:t>
                      </a:r>
                      <a:r>
                        <a:rPr sz="1200" b="1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3525" algn="ctr">
                        <a:lnSpc>
                          <a:spcPts val="1035"/>
                        </a:lnSpc>
                        <a:spcBef>
                          <a:spcPts val="235"/>
                        </a:spcBef>
                      </a:pPr>
                      <a:r>
                        <a:rPr sz="9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Nuell,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Inc.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Repair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Department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Modular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4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4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312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East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Van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Buren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St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ts val="123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3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PRO6125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3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 algn="ctr">
                        <a:lnSpc>
                          <a:spcPts val="990"/>
                        </a:lnSpc>
                      </a:pPr>
                      <a:r>
                        <a:rPr sz="9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Leesburg,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9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46538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PRO6135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PowerPro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75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Pneumatic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Trigger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PRO6150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PRO6175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PRO6185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MPower</a:t>
                      </a:r>
                      <a:r>
                        <a:rPr sz="1200" b="1" i="1" spc="-15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endParaRPr sz="1200" baseline="27777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 Modular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 Modular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PRO6202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PRO6400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MPower</a:t>
                      </a:r>
                      <a:r>
                        <a:rPr sz="1200" b="1" i="1" spc="-15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15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Modular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PRO6200M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Full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Function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Modular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PRO6202M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Dual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Standard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Modular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PRO6212M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Dedicated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PRO6350M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Dedicated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PRO6400M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80"/>
                        </a:lnSpc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Hall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135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Modular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PRO7100B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Dual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Modular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PRO7200B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PRO7300B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PRO7400B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Sternum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PRO7450B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5029200" y="2891789"/>
            <a:ext cx="2233930" cy="38100"/>
          </a:xfrm>
          <a:custGeom>
            <a:avLst/>
            <a:gdLst/>
            <a:ahLst/>
            <a:cxnLst/>
            <a:rect l="l" t="t" r="r" b="b"/>
            <a:pathLst>
              <a:path w="2233929" h="38100">
                <a:moveTo>
                  <a:pt x="2233930" y="25400"/>
                </a:moveTo>
                <a:lnTo>
                  <a:pt x="0" y="25400"/>
                </a:lnTo>
                <a:lnTo>
                  <a:pt x="0" y="38100"/>
                </a:lnTo>
                <a:lnTo>
                  <a:pt x="2233930" y="38100"/>
                </a:lnTo>
                <a:lnTo>
                  <a:pt x="2233930" y="25400"/>
                </a:lnTo>
                <a:close/>
              </a:path>
              <a:path w="2233929" h="38100">
                <a:moveTo>
                  <a:pt x="2233930" y="0"/>
                </a:moveTo>
                <a:lnTo>
                  <a:pt x="0" y="0"/>
                </a:lnTo>
                <a:lnTo>
                  <a:pt x="0" y="12700"/>
                </a:lnTo>
                <a:lnTo>
                  <a:pt x="2233930" y="12700"/>
                </a:lnTo>
                <a:lnTo>
                  <a:pt x="223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EAA70E4-9721-763F-2D87-639D1B76F15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504" y="547654"/>
          <a:ext cx="4377053" cy="574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195"/>
                        </a:lnSpc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Hall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135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2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2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Series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Wiredriver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Surgairtome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5058-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$385.00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590"/>
                        </a:spcBef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Hall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135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2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160</a:t>
                      </a:r>
                      <a:r>
                        <a:rPr sz="12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Series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Wiredriver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5053-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605"/>
                        </a:spcBef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Hall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120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Series</a:t>
                      </a:r>
                      <a:r>
                        <a:rPr sz="12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5" dirty="0">
                          <a:latin typeface="Times New Roman"/>
                          <a:cs typeface="Times New Roman"/>
                        </a:rPr>
                        <a:t>III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Drill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Reamer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5044-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Oscillator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5044-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Trauma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5044-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5044-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605"/>
                        </a:spcBef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ConMed</a:t>
                      </a:r>
                      <a:r>
                        <a:rPr sz="12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Linvatec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112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Series</a:t>
                      </a:r>
                      <a:r>
                        <a:rPr sz="12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5" dirty="0">
                          <a:latin typeface="Times New Roman"/>
                          <a:cs typeface="Times New Roman"/>
                        </a:rPr>
                        <a:t>IV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ts val="125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Drill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Reamer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5067-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Oscillator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5067-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5067-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Trauma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5067-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Hall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112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2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Choice</a:t>
                      </a:r>
                      <a:r>
                        <a:rPr sz="12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(mechanical</a:t>
                      </a:r>
                      <a:r>
                        <a:rPr sz="12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0" dirty="0">
                          <a:latin typeface="Times New Roman"/>
                          <a:cs typeface="Times New Roman"/>
                        </a:rPr>
                        <a:t>only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ts val="125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Medium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Wiredriver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Fixation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57504" y="704341"/>
            <a:ext cx="1461135" cy="15240"/>
          </a:xfrm>
          <a:custGeom>
            <a:avLst/>
            <a:gdLst/>
            <a:ahLst/>
            <a:cxnLst/>
            <a:rect l="l" t="t" r="r" b="b"/>
            <a:pathLst>
              <a:path w="1461135" h="15240">
                <a:moveTo>
                  <a:pt x="1460627" y="0"/>
                </a:moveTo>
                <a:lnTo>
                  <a:pt x="0" y="0"/>
                </a:lnTo>
                <a:lnTo>
                  <a:pt x="0" y="15240"/>
                </a:lnTo>
                <a:lnTo>
                  <a:pt x="1460627" y="15240"/>
                </a:lnTo>
                <a:lnTo>
                  <a:pt x="1460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504" y="2018410"/>
            <a:ext cx="1461135" cy="15240"/>
          </a:xfrm>
          <a:custGeom>
            <a:avLst/>
            <a:gdLst/>
            <a:ahLst/>
            <a:cxnLst/>
            <a:rect l="l" t="t" r="r" b="b"/>
            <a:pathLst>
              <a:path w="1461135" h="15239">
                <a:moveTo>
                  <a:pt x="1460627" y="0"/>
                </a:moveTo>
                <a:lnTo>
                  <a:pt x="0" y="0"/>
                </a:lnTo>
                <a:lnTo>
                  <a:pt x="0" y="15240"/>
                </a:lnTo>
                <a:lnTo>
                  <a:pt x="1460627" y="15240"/>
                </a:lnTo>
                <a:lnTo>
                  <a:pt x="1460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504" y="3173857"/>
            <a:ext cx="991235" cy="15240"/>
          </a:xfrm>
          <a:custGeom>
            <a:avLst/>
            <a:gdLst/>
            <a:ahLst/>
            <a:cxnLst/>
            <a:rect l="l" t="t" r="r" b="b"/>
            <a:pathLst>
              <a:path w="991235" h="15239">
                <a:moveTo>
                  <a:pt x="990904" y="0"/>
                </a:moveTo>
                <a:lnTo>
                  <a:pt x="0" y="0"/>
                </a:lnTo>
                <a:lnTo>
                  <a:pt x="0" y="15240"/>
                </a:lnTo>
                <a:lnTo>
                  <a:pt x="990904" y="15240"/>
                </a:lnTo>
                <a:lnTo>
                  <a:pt x="990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504" y="4167885"/>
            <a:ext cx="1814195" cy="15240"/>
          </a:xfrm>
          <a:custGeom>
            <a:avLst/>
            <a:gdLst/>
            <a:ahLst/>
            <a:cxnLst/>
            <a:rect l="l" t="t" r="r" b="b"/>
            <a:pathLst>
              <a:path w="1814195" h="15239">
                <a:moveTo>
                  <a:pt x="1814195" y="0"/>
                </a:moveTo>
                <a:lnTo>
                  <a:pt x="0" y="0"/>
                </a:lnTo>
                <a:lnTo>
                  <a:pt x="0" y="15239"/>
                </a:lnTo>
                <a:lnTo>
                  <a:pt x="1814195" y="15239"/>
                </a:lnTo>
                <a:lnTo>
                  <a:pt x="181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504" y="5146547"/>
            <a:ext cx="1344930" cy="15240"/>
          </a:xfrm>
          <a:custGeom>
            <a:avLst/>
            <a:gdLst/>
            <a:ahLst/>
            <a:cxnLst/>
            <a:rect l="l" t="t" r="r" b="b"/>
            <a:pathLst>
              <a:path w="1344930" h="15239">
                <a:moveTo>
                  <a:pt x="1344422" y="0"/>
                </a:moveTo>
                <a:lnTo>
                  <a:pt x="0" y="0"/>
                </a:lnTo>
                <a:lnTo>
                  <a:pt x="0" y="15239"/>
                </a:lnTo>
                <a:lnTo>
                  <a:pt x="1344422" y="15239"/>
                </a:lnTo>
                <a:lnTo>
                  <a:pt x="13444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504" y="6619367"/>
            <a:ext cx="1564640" cy="15240"/>
          </a:xfrm>
          <a:custGeom>
            <a:avLst/>
            <a:gdLst/>
            <a:ahLst/>
            <a:cxnLst/>
            <a:rect l="l" t="t" r="r" b="b"/>
            <a:pathLst>
              <a:path w="1564639" h="15240">
                <a:moveTo>
                  <a:pt x="1564259" y="0"/>
                </a:moveTo>
                <a:lnTo>
                  <a:pt x="0" y="0"/>
                </a:lnTo>
                <a:lnTo>
                  <a:pt x="0" y="15239"/>
                </a:lnTo>
                <a:lnTo>
                  <a:pt x="1564259" y="15239"/>
                </a:lnTo>
                <a:lnTo>
                  <a:pt x="1564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6704" y="6439027"/>
            <a:ext cx="275336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415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Linvatec</a:t>
            </a:r>
            <a:r>
              <a:rPr sz="1200" b="1" i="1" baseline="27777" dirty="0">
                <a:latin typeface="Times New Roman"/>
                <a:cs typeface="Times New Roman"/>
              </a:rPr>
              <a:t>®</a:t>
            </a:r>
            <a:r>
              <a:rPr sz="1200" b="1" i="1" spc="112" baseline="27777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Micro</a:t>
            </a:r>
            <a:r>
              <a:rPr sz="1200" b="1" i="1" spc="-2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Power</a:t>
            </a:r>
            <a:r>
              <a:rPr sz="1200" b="1" i="1" spc="-4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(mechanical</a:t>
            </a:r>
            <a:r>
              <a:rPr sz="1200" b="1" i="1" spc="-25" dirty="0">
                <a:latin typeface="Times New Roman"/>
                <a:cs typeface="Times New Roman"/>
              </a:rPr>
              <a:t> </a:t>
            </a:r>
            <a:r>
              <a:rPr sz="1200" b="1" i="1" spc="-20" dirty="0">
                <a:latin typeface="Times New Roman"/>
                <a:cs typeface="Times New Roman"/>
              </a:rPr>
              <a:t>only)</a:t>
            </a:r>
            <a:endParaRPr sz="1200">
              <a:latin typeface="Times New Roman"/>
              <a:cs typeface="Times New Roman"/>
            </a:endParaRPr>
          </a:p>
          <a:p>
            <a:pPr marL="227329">
              <a:lnSpc>
                <a:spcPts val="1415"/>
              </a:lnSpc>
            </a:pPr>
            <a:r>
              <a:rPr sz="1200" dirty="0">
                <a:latin typeface="Times New Roman"/>
                <a:cs typeface="Times New Roman"/>
              </a:rPr>
              <a:t>Removable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Levers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5754" y="6820561"/>
          <a:ext cx="4408169" cy="225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Medium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Oral/Max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Orthopedic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137795">
                        <a:lnSpc>
                          <a:spcPts val="1430"/>
                        </a:lnSpc>
                        <a:spcBef>
                          <a:spcPts val="115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Permanently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Attached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Levers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Medium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845" algn="ct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Oral/Max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Orthopedic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6021-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026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257300" y="9190355"/>
            <a:ext cx="5029200" cy="5715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540" algn="ctr">
              <a:lnSpc>
                <a:spcPts val="1870"/>
              </a:lnSpc>
              <a:spcBef>
                <a:spcPts val="34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listed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here.</a:t>
            </a:r>
            <a:endParaRPr sz="1600">
              <a:latin typeface="Times New Roman"/>
              <a:cs typeface="Times New Roman"/>
            </a:endParaRPr>
          </a:p>
          <a:p>
            <a:pPr marL="3810" algn="ctr">
              <a:lnSpc>
                <a:spcPts val="187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1-800-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829-7694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07634" y="2174239"/>
            <a:ext cx="2054225" cy="1422400"/>
          </a:xfrm>
          <a:custGeom>
            <a:avLst/>
            <a:gdLst/>
            <a:ahLst/>
            <a:cxnLst/>
            <a:rect l="l" t="t" r="r" b="b"/>
            <a:pathLst>
              <a:path w="2054225" h="1422400">
                <a:moveTo>
                  <a:pt x="1911985" y="0"/>
                </a:moveTo>
                <a:lnTo>
                  <a:pt x="142239" y="0"/>
                </a:lnTo>
                <a:lnTo>
                  <a:pt x="97259" y="7246"/>
                </a:lnTo>
                <a:lnTo>
                  <a:pt x="58210" y="27427"/>
                </a:lnTo>
                <a:lnTo>
                  <a:pt x="27427" y="58210"/>
                </a:lnTo>
                <a:lnTo>
                  <a:pt x="7246" y="97259"/>
                </a:lnTo>
                <a:lnTo>
                  <a:pt x="0" y="142239"/>
                </a:lnTo>
                <a:lnTo>
                  <a:pt x="0" y="1280159"/>
                </a:lnTo>
                <a:lnTo>
                  <a:pt x="7246" y="1325140"/>
                </a:lnTo>
                <a:lnTo>
                  <a:pt x="27427" y="1364189"/>
                </a:lnTo>
                <a:lnTo>
                  <a:pt x="58210" y="1394972"/>
                </a:lnTo>
                <a:lnTo>
                  <a:pt x="97259" y="1415153"/>
                </a:lnTo>
                <a:lnTo>
                  <a:pt x="142239" y="1422399"/>
                </a:lnTo>
                <a:lnTo>
                  <a:pt x="1911985" y="1422399"/>
                </a:lnTo>
                <a:lnTo>
                  <a:pt x="1956965" y="1415153"/>
                </a:lnTo>
                <a:lnTo>
                  <a:pt x="1996014" y="1394972"/>
                </a:lnTo>
                <a:lnTo>
                  <a:pt x="2026797" y="1364189"/>
                </a:lnTo>
                <a:lnTo>
                  <a:pt x="2046978" y="1325140"/>
                </a:lnTo>
                <a:lnTo>
                  <a:pt x="2054224" y="1280159"/>
                </a:lnTo>
                <a:lnTo>
                  <a:pt x="2054224" y="142239"/>
                </a:lnTo>
                <a:lnTo>
                  <a:pt x="2046978" y="97259"/>
                </a:lnTo>
                <a:lnTo>
                  <a:pt x="2026797" y="58210"/>
                </a:lnTo>
                <a:lnTo>
                  <a:pt x="1996014" y="27427"/>
                </a:lnTo>
                <a:lnTo>
                  <a:pt x="1956965" y="7246"/>
                </a:lnTo>
                <a:lnTo>
                  <a:pt x="1911985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634" y="662940"/>
            <a:ext cx="1950719" cy="67754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765" marR="5080" indent="386715">
              <a:lnSpc>
                <a:spcPts val="2570"/>
              </a:lnSpc>
              <a:spcBef>
                <a:spcPts val="250"/>
              </a:spcBef>
            </a:pPr>
            <a:r>
              <a:rPr spc="-10" dirty="0"/>
              <a:t>Average </a:t>
            </a:r>
            <a:r>
              <a:rPr dirty="0"/>
              <a:t>Repair</a:t>
            </a:r>
            <a:r>
              <a:rPr spc="-20" dirty="0"/>
              <a:t> </a:t>
            </a:r>
            <a:r>
              <a:rPr spc="-10" dirty="0"/>
              <a:t>Pricing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15483" y="2201138"/>
            <a:ext cx="1426210" cy="13506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Phone: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800-829-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7694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Fax: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574-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453-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3797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www.nuell.com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Shipping:</a:t>
            </a:r>
            <a:endParaRPr sz="900">
              <a:latin typeface="Trebuchet MS"/>
              <a:cs typeface="Trebuchet MS"/>
            </a:endParaRPr>
          </a:p>
          <a:p>
            <a:pPr marL="12065" marR="5080" algn="ctr">
              <a:lnSpc>
                <a:spcPts val="1150"/>
              </a:lnSpc>
              <a:spcBef>
                <a:spcPts val="30"/>
              </a:spcBef>
            </a:pP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Nuell,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Repair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Department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312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East</a:t>
            </a:r>
            <a:r>
              <a:rPr sz="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Van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Buren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 St</a:t>
            </a:r>
            <a:endParaRPr sz="9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Leesburg,</a:t>
            </a: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9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46538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3335" y="2854324"/>
            <a:ext cx="2233930" cy="38100"/>
          </a:xfrm>
          <a:custGeom>
            <a:avLst/>
            <a:gdLst/>
            <a:ahLst/>
            <a:cxnLst/>
            <a:rect l="l" t="t" r="r" b="b"/>
            <a:pathLst>
              <a:path w="2233929" h="38100">
                <a:moveTo>
                  <a:pt x="2233930" y="25400"/>
                </a:moveTo>
                <a:lnTo>
                  <a:pt x="0" y="25400"/>
                </a:lnTo>
                <a:lnTo>
                  <a:pt x="0" y="38100"/>
                </a:lnTo>
                <a:lnTo>
                  <a:pt x="2233930" y="38100"/>
                </a:lnTo>
                <a:lnTo>
                  <a:pt x="2233930" y="25400"/>
                </a:lnTo>
                <a:close/>
              </a:path>
              <a:path w="2233929" h="38100">
                <a:moveTo>
                  <a:pt x="2233930" y="0"/>
                </a:moveTo>
                <a:lnTo>
                  <a:pt x="0" y="0"/>
                </a:lnTo>
                <a:lnTo>
                  <a:pt x="0" y="12700"/>
                </a:lnTo>
                <a:lnTo>
                  <a:pt x="2233930" y="12700"/>
                </a:lnTo>
                <a:lnTo>
                  <a:pt x="223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75EF924-915B-EACA-F362-D665594EEC3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754" y="553296"/>
          <a:ext cx="4478019" cy="1292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</a:pPr>
                      <a:r>
                        <a:rPr sz="1200" b="1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Miscellaneous/Specialty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4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Cebatome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5052-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41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ts val="12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Sternum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5059-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Zimmer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Electric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Dermatome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8821-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$1183.00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31750">
                        <a:lnSpc>
                          <a:spcPts val="12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Zimmer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Air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Dermatome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8801-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$655.00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  <a:spcBef>
                          <a:spcPts val="545"/>
                        </a:spcBef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Hose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ts val="125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Feet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1250"/>
                        </a:lnSpc>
                        <a:spcBef>
                          <a:spcPts val="54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$190.00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Bur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Guards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113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4804" y="1981327"/>
            <a:ext cx="319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Integra®</a:t>
            </a:r>
            <a:r>
              <a:rPr sz="1800" b="1" u="sng" spc="-45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Padgett®</a:t>
            </a:r>
            <a:r>
              <a:rPr sz="1800" b="1" u="sng" spc="-45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2E5395"/>
                </a:solidFill>
                <a:uFill>
                  <a:solidFill>
                    <a:srgbClr val="2E5395"/>
                  </a:solidFill>
                </a:uFill>
                <a:latin typeface="Times New Roman"/>
                <a:cs typeface="Times New Roman"/>
              </a:rPr>
              <a:t>Dermatomes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804" y="2411348"/>
            <a:ext cx="1666875" cy="8369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230504">
              <a:lnSpc>
                <a:spcPct val="95500"/>
              </a:lnSpc>
              <a:spcBef>
                <a:spcPts val="160"/>
              </a:spcBef>
            </a:pPr>
            <a:r>
              <a:rPr sz="1100" dirty="0">
                <a:latin typeface="Times New Roman"/>
                <a:cs typeface="Times New Roman"/>
              </a:rPr>
              <a:t>Nitrogen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Air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Dermatome </a:t>
            </a:r>
            <a:r>
              <a:rPr sz="1100" dirty="0">
                <a:latin typeface="Times New Roman"/>
                <a:cs typeface="Times New Roman"/>
              </a:rPr>
              <a:t>Electric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Dermatome </a:t>
            </a:r>
            <a:r>
              <a:rPr sz="1100" dirty="0">
                <a:latin typeface="Times New Roman"/>
                <a:cs typeface="Times New Roman"/>
              </a:rPr>
              <a:t>Electric</a:t>
            </a:r>
            <a:r>
              <a:rPr sz="1100" spc="-10" dirty="0">
                <a:latin typeface="Times New Roman"/>
                <a:cs typeface="Times New Roman"/>
              </a:rPr>
              <a:t> Dermatome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70"/>
              </a:lnSpc>
              <a:spcBef>
                <a:spcPts val="40"/>
              </a:spcBef>
            </a:pPr>
            <a:r>
              <a:rPr sz="1100" dirty="0">
                <a:latin typeface="Times New Roman"/>
                <a:cs typeface="Times New Roman"/>
              </a:rPr>
              <a:t>Electric Slimline </a:t>
            </a:r>
            <a:r>
              <a:rPr sz="1100" spc="-10" dirty="0">
                <a:latin typeface="Times New Roman"/>
                <a:cs typeface="Times New Roman"/>
              </a:rPr>
              <a:t>Dermatome </a:t>
            </a:r>
            <a:r>
              <a:rPr sz="1100" dirty="0">
                <a:latin typeface="Times New Roman"/>
                <a:cs typeface="Times New Roman"/>
              </a:rPr>
              <a:t>Electric Slimline </a:t>
            </a:r>
            <a:r>
              <a:rPr sz="1100" spc="-10" dirty="0">
                <a:latin typeface="Times New Roman"/>
                <a:cs typeface="Times New Roman"/>
              </a:rPr>
              <a:t>Dermatome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0370" y="2411348"/>
            <a:ext cx="176530" cy="8369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sz="1100" spc="-50" dirty="0">
                <a:latin typeface="Times New Roman"/>
                <a:cs typeface="Times New Roman"/>
              </a:rPr>
              <a:t>A B </a:t>
            </a:r>
            <a:r>
              <a:rPr sz="1100" spc="-25" dirty="0">
                <a:latin typeface="Times New Roman"/>
                <a:cs typeface="Times New Roman"/>
              </a:rPr>
              <a:t>PI </a:t>
            </a:r>
            <a:r>
              <a:rPr sz="1100" spc="-50" dirty="0">
                <a:latin typeface="Times New Roman"/>
                <a:cs typeface="Times New Roman"/>
              </a:rPr>
              <a:t>S </a:t>
            </a:r>
            <a:r>
              <a:rPr sz="1100" spc="-25" dirty="0">
                <a:latin typeface="Times New Roman"/>
                <a:cs typeface="Times New Roman"/>
              </a:rPr>
              <a:t>S6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2478" y="2411348"/>
            <a:ext cx="55308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100" spc="-10" dirty="0">
                <a:latin typeface="Times New Roman"/>
                <a:cs typeface="Times New Roman"/>
              </a:rPr>
              <a:t>$765.00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spc="-10" dirty="0">
                <a:latin typeface="Times New Roman"/>
                <a:cs typeface="Times New Roman"/>
              </a:rPr>
              <a:t>$875.00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1100" spc="-10" dirty="0">
                <a:latin typeface="Times New Roman"/>
                <a:cs typeface="Times New Roman"/>
              </a:rPr>
              <a:t>$875.00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1100" spc="-10" dirty="0">
                <a:latin typeface="Times New Roman"/>
                <a:cs typeface="Times New Roman"/>
              </a:rPr>
              <a:t>$1095.00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spc="-10" dirty="0">
                <a:latin typeface="Times New Roman"/>
                <a:cs typeface="Times New Roman"/>
              </a:rPr>
              <a:t>$1095.00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5754" y="3479545"/>
          <a:ext cx="4488179" cy="546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60">
                <a:tc>
                  <a:txBody>
                    <a:bodyPr/>
                    <a:lstStyle/>
                    <a:p>
                      <a:pPr marL="31750" marR="3175">
                        <a:lnSpc>
                          <a:spcPts val="1964"/>
                        </a:lnSpc>
                      </a:pPr>
                      <a:r>
                        <a:rPr sz="1600" b="1" u="sng" dirty="0">
                          <a:solidFill>
                            <a:srgbClr val="2E5395"/>
                          </a:solidFill>
                          <a:uFill>
                            <a:solidFill>
                              <a:srgbClr val="2E5395"/>
                            </a:solidFill>
                          </a:uFill>
                          <a:latin typeface="Times New Roman"/>
                          <a:cs typeface="Times New Roman"/>
                        </a:rPr>
                        <a:t>Stryker</a:t>
                      </a:r>
                      <a:r>
                        <a:rPr sz="1800" b="1" u="sng" dirty="0">
                          <a:solidFill>
                            <a:srgbClr val="2E5395"/>
                          </a:solidFill>
                          <a:uFill>
                            <a:solidFill>
                              <a:srgbClr val="2E5395"/>
                            </a:solidFill>
                          </a:u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800" b="1" u="none" spc="-100" dirty="0">
                          <a:solidFill>
                            <a:srgbClr val="2E539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u="sng" spc="-10" dirty="0">
                          <a:solidFill>
                            <a:srgbClr val="2E5395"/>
                          </a:solidFill>
                          <a:uFill>
                            <a:solidFill>
                              <a:srgbClr val="2E5395"/>
                            </a:solidFill>
                          </a:uFill>
                          <a:latin typeface="Times New Roman"/>
                          <a:cs typeface="Times New Roman"/>
                        </a:rPr>
                        <a:t>Equipment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  <a:spcBef>
                          <a:spcPts val="600"/>
                        </a:spcBef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Stryker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135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Command</a:t>
                      </a:r>
                      <a:r>
                        <a:rPr sz="12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Command</a:t>
                      </a:r>
                      <a:r>
                        <a:rPr sz="12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31750" marR="3175"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50K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210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$655.00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Footswitch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$655.00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31750" marR="3175">
                        <a:lnSpc>
                          <a:spcPts val="120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20° 50K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0350" marR="3175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265"/>
                        </a:lnSpc>
                        <a:spcBef>
                          <a:spcPts val="11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212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265"/>
                        </a:lnSpc>
                        <a:spcBef>
                          <a:spcPts val="11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$655.00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Footswitch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$655.00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1750" marR="3175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20°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Neuro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216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Footswitch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 marR="3175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231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Footswitch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 marR="3175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237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Footswitch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31750" marR="3175">
                        <a:lnSpc>
                          <a:spcPts val="12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0350" marR="3175"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265"/>
                        </a:lnSpc>
                        <a:spcBef>
                          <a:spcPts val="11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234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265"/>
                        </a:lnSpc>
                        <a:spcBef>
                          <a:spcPts val="11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60350" marR="317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Footswitch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 marR="3175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88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$825.00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 marR="3175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Command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II Impaction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2296-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$814.00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L="31750" marR="3175">
                        <a:lnSpc>
                          <a:spcPts val="12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Command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Cord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296-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$291.50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31750" marR="3175">
                        <a:lnSpc>
                          <a:spcPts val="1280"/>
                        </a:lnSpc>
                        <a:spcBef>
                          <a:spcPts val="1290"/>
                        </a:spcBef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Stryker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82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0" dirty="0">
                          <a:latin typeface="Times New Roman"/>
                          <a:cs typeface="Times New Roman"/>
                        </a:rPr>
                        <a:t>RemB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31750" marR="3175"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 marR="317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Oscillating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 marR="3175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 marR="317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1750" marR="3175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Wire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62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$853.00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31750" marR="3175"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Universal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6400-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$853.00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296035" y="3704590"/>
            <a:ext cx="52069" cy="18415"/>
          </a:xfrm>
          <a:custGeom>
            <a:avLst/>
            <a:gdLst/>
            <a:ahLst/>
            <a:cxnLst/>
            <a:rect l="l" t="t" r="r" b="b"/>
            <a:pathLst>
              <a:path w="52069" h="18414">
                <a:moveTo>
                  <a:pt x="51815" y="0"/>
                </a:moveTo>
                <a:lnTo>
                  <a:pt x="0" y="0"/>
                </a:lnTo>
                <a:lnTo>
                  <a:pt x="0" y="18287"/>
                </a:lnTo>
                <a:lnTo>
                  <a:pt x="51815" y="18287"/>
                </a:lnTo>
                <a:lnTo>
                  <a:pt x="5181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504" y="7963789"/>
            <a:ext cx="960755" cy="15240"/>
          </a:xfrm>
          <a:custGeom>
            <a:avLst/>
            <a:gdLst/>
            <a:ahLst/>
            <a:cxnLst/>
            <a:rect l="l" t="t" r="r" b="b"/>
            <a:pathLst>
              <a:path w="960755" h="15240">
                <a:moveTo>
                  <a:pt x="960424" y="0"/>
                </a:moveTo>
                <a:lnTo>
                  <a:pt x="0" y="0"/>
                </a:lnTo>
                <a:lnTo>
                  <a:pt x="0" y="15239"/>
                </a:lnTo>
                <a:lnTo>
                  <a:pt x="960424" y="15239"/>
                </a:lnTo>
                <a:lnTo>
                  <a:pt x="960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70952" y="9121457"/>
            <a:ext cx="5038725" cy="612140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97155" rIns="0" bIns="0" rtlCol="0">
            <a:spAutoFit/>
          </a:bodyPr>
          <a:lstStyle/>
          <a:p>
            <a:pPr marR="2540" algn="ctr">
              <a:lnSpc>
                <a:spcPts val="1795"/>
              </a:lnSpc>
              <a:spcBef>
                <a:spcPts val="765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sz="15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5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listed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here.</a:t>
            </a:r>
            <a:endParaRPr sz="1500">
              <a:latin typeface="Times New Roman"/>
              <a:cs typeface="Times New Roman"/>
            </a:endParaRPr>
          </a:p>
          <a:p>
            <a:pPr marR="635" algn="ctr">
              <a:lnSpc>
                <a:spcPts val="1795"/>
              </a:lnSpc>
            </a:pP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1-800-829-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7694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23509" y="2150745"/>
            <a:ext cx="2054225" cy="1422400"/>
          </a:xfrm>
          <a:custGeom>
            <a:avLst/>
            <a:gdLst/>
            <a:ahLst/>
            <a:cxnLst/>
            <a:rect l="l" t="t" r="r" b="b"/>
            <a:pathLst>
              <a:path w="2054225" h="1422400">
                <a:moveTo>
                  <a:pt x="1911985" y="0"/>
                </a:moveTo>
                <a:lnTo>
                  <a:pt x="142239" y="0"/>
                </a:lnTo>
                <a:lnTo>
                  <a:pt x="97259" y="7246"/>
                </a:lnTo>
                <a:lnTo>
                  <a:pt x="58210" y="27427"/>
                </a:lnTo>
                <a:lnTo>
                  <a:pt x="27427" y="58210"/>
                </a:lnTo>
                <a:lnTo>
                  <a:pt x="7246" y="97259"/>
                </a:lnTo>
                <a:lnTo>
                  <a:pt x="0" y="142239"/>
                </a:lnTo>
                <a:lnTo>
                  <a:pt x="0" y="1280159"/>
                </a:lnTo>
                <a:lnTo>
                  <a:pt x="7246" y="1325140"/>
                </a:lnTo>
                <a:lnTo>
                  <a:pt x="27427" y="1364189"/>
                </a:lnTo>
                <a:lnTo>
                  <a:pt x="58210" y="1394972"/>
                </a:lnTo>
                <a:lnTo>
                  <a:pt x="97259" y="1415153"/>
                </a:lnTo>
                <a:lnTo>
                  <a:pt x="142239" y="1422400"/>
                </a:lnTo>
                <a:lnTo>
                  <a:pt x="1911985" y="1422400"/>
                </a:lnTo>
                <a:lnTo>
                  <a:pt x="1956965" y="1415153"/>
                </a:lnTo>
                <a:lnTo>
                  <a:pt x="1996014" y="1394972"/>
                </a:lnTo>
                <a:lnTo>
                  <a:pt x="2026797" y="1364189"/>
                </a:lnTo>
                <a:lnTo>
                  <a:pt x="2046978" y="1325140"/>
                </a:lnTo>
                <a:lnTo>
                  <a:pt x="2054224" y="1280159"/>
                </a:lnTo>
                <a:lnTo>
                  <a:pt x="2054224" y="142239"/>
                </a:lnTo>
                <a:lnTo>
                  <a:pt x="2046978" y="97259"/>
                </a:lnTo>
                <a:lnTo>
                  <a:pt x="2026797" y="58210"/>
                </a:lnTo>
                <a:lnTo>
                  <a:pt x="1996014" y="27427"/>
                </a:lnTo>
                <a:lnTo>
                  <a:pt x="1956965" y="7246"/>
                </a:lnTo>
                <a:lnTo>
                  <a:pt x="1911985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3509" y="639444"/>
            <a:ext cx="1950719" cy="67754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0005" marR="5080" indent="386715">
              <a:lnSpc>
                <a:spcPts val="2590"/>
              </a:lnSpc>
              <a:spcBef>
                <a:spcPts val="235"/>
              </a:spcBef>
            </a:pPr>
            <a:r>
              <a:rPr spc="-10" dirty="0"/>
              <a:t>Average </a:t>
            </a:r>
            <a:r>
              <a:rPr dirty="0"/>
              <a:t>Repair</a:t>
            </a:r>
            <a:r>
              <a:rPr spc="-20" dirty="0"/>
              <a:t> </a:t>
            </a:r>
            <a:r>
              <a:rPr spc="-10" dirty="0"/>
              <a:t>Pricing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67298" y="2176754"/>
            <a:ext cx="1358265" cy="5626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Phone: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800-829-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7694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Fax: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574-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453-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3797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www.nuell.com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30722" y="2919145"/>
            <a:ext cx="1426210" cy="6083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Shipping:</a:t>
            </a:r>
            <a:endParaRPr sz="900">
              <a:latin typeface="Trebuchet MS"/>
              <a:cs typeface="Trebuchet MS"/>
            </a:endParaRPr>
          </a:p>
          <a:p>
            <a:pPr marL="12700" marR="5080" algn="ctr">
              <a:lnSpc>
                <a:spcPct val="105700"/>
              </a:lnSpc>
              <a:spcBef>
                <a:spcPts val="10"/>
              </a:spcBef>
            </a:pP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Nuell,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Repair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Department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312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East</a:t>
            </a:r>
            <a:r>
              <a:rPr sz="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Van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Buren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 St 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Leesburg,</a:t>
            </a: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9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46538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9210" y="2830829"/>
            <a:ext cx="2233930" cy="38100"/>
          </a:xfrm>
          <a:custGeom>
            <a:avLst/>
            <a:gdLst/>
            <a:ahLst/>
            <a:cxnLst/>
            <a:rect l="l" t="t" r="r" b="b"/>
            <a:pathLst>
              <a:path w="2233929" h="38100">
                <a:moveTo>
                  <a:pt x="2233930" y="25400"/>
                </a:moveTo>
                <a:lnTo>
                  <a:pt x="0" y="25400"/>
                </a:lnTo>
                <a:lnTo>
                  <a:pt x="0" y="38100"/>
                </a:lnTo>
                <a:lnTo>
                  <a:pt x="2233930" y="38100"/>
                </a:lnTo>
                <a:lnTo>
                  <a:pt x="2233930" y="25400"/>
                </a:lnTo>
                <a:close/>
              </a:path>
              <a:path w="2233929" h="38100">
                <a:moveTo>
                  <a:pt x="2233930" y="0"/>
                </a:moveTo>
                <a:lnTo>
                  <a:pt x="0" y="0"/>
                </a:lnTo>
                <a:lnTo>
                  <a:pt x="0" y="12700"/>
                </a:lnTo>
                <a:lnTo>
                  <a:pt x="2233930" y="12700"/>
                </a:lnTo>
                <a:lnTo>
                  <a:pt x="223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61A3A6F-DDFF-3900-F083-713B041077C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504" y="541558"/>
          <a:ext cx="4523105" cy="7837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Stryker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89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0" dirty="0">
                          <a:latin typeface="Times New Roman"/>
                          <a:cs typeface="Times New Roman"/>
                        </a:rPr>
                        <a:t>TPS</a:t>
                      </a:r>
                      <a:r>
                        <a:rPr sz="1200" i="1" spc="-30" baseline="31250" dirty="0">
                          <a:latin typeface="Times New Roman"/>
                          <a:cs typeface="Times New Roman"/>
                        </a:rPr>
                        <a:t>™</a:t>
                      </a:r>
                      <a:endParaRPr sz="1200" baseline="3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Universal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U2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Oscillating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Cord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$292.00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88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$853.00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Universal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$853.00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560"/>
                        </a:spcBef>
                      </a:pP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Stryker</a:t>
                      </a:r>
                      <a:r>
                        <a:rPr sz="1200" b="1" i="1" baseline="27777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i="1" spc="89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Core</a:t>
                      </a:r>
                      <a:r>
                        <a:rPr sz="1200" i="1" spc="-15" baseline="31250" dirty="0">
                          <a:latin typeface="Times New Roman"/>
                          <a:cs typeface="Times New Roman"/>
                        </a:rPr>
                        <a:t>™</a:t>
                      </a:r>
                      <a:endParaRPr sz="1200" baseline="3125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Oscillating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$644.00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Universal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$853.00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Core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Maestro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Impaction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$655.00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UHT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5400-110-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$1018.00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Core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Saber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5400-120-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$1018.00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Sumex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5400-130-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$1018.00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570"/>
                        </a:spcBef>
                      </a:pP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200" b="1" i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Cordless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Rotary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4103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4106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Recip/Sternum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4107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21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4108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Bef>
                          <a:spcPts val="525"/>
                        </a:spcBef>
                      </a:pP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200" b="1" i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Cordless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3890">
                        <a:lnSpc>
                          <a:spcPts val="126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12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Rotary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4203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Dual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Rotary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4205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4206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Recip/Sternum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4207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23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4208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Bef>
                          <a:spcPts val="1265"/>
                        </a:spcBef>
                      </a:pP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200" b="1" i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Rotary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60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3890">
                        <a:lnSpc>
                          <a:spcPts val="126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6203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12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Dual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Rotary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6205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6206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Sternum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6207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6208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Precision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6209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Cordless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Driver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7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Sabo Sagittal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4300-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034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57504" y="704341"/>
            <a:ext cx="942340" cy="15240"/>
          </a:xfrm>
          <a:custGeom>
            <a:avLst/>
            <a:gdLst/>
            <a:ahLst/>
            <a:cxnLst/>
            <a:rect l="l" t="t" r="r" b="b"/>
            <a:pathLst>
              <a:path w="942340" h="15240">
                <a:moveTo>
                  <a:pt x="942136" y="0"/>
                </a:moveTo>
                <a:lnTo>
                  <a:pt x="0" y="0"/>
                </a:lnTo>
                <a:lnTo>
                  <a:pt x="0" y="15240"/>
                </a:lnTo>
                <a:lnTo>
                  <a:pt x="942136" y="15240"/>
                </a:lnTo>
                <a:lnTo>
                  <a:pt x="942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504" y="2500248"/>
            <a:ext cx="972819" cy="15240"/>
          </a:xfrm>
          <a:custGeom>
            <a:avLst/>
            <a:gdLst/>
            <a:ahLst/>
            <a:cxnLst/>
            <a:rect l="l" t="t" r="r" b="b"/>
            <a:pathLst>
              <a:path w="972819" h="15239">
                <a:moveTo>
                  <a:pt x="972616" y="0"/>
                </a:moveTo>
                <a:lnTo>
                  <a:pt x="0" y="0"/>
                </a:lnTo>
                <a:lnTo>
                  <a:pt x="0" y="15240"/>
                </a:lnTo>
                <a:lnTo>
                  <a:pt x="972616" y="15240"/>
                </a:lnTo>
                <a:lnTo>
                  <a:pt x="972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6194" y="9121140"/>
            <a:ext cx="5029200" cy="54991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70" algn="ctr">
              <a:lnSpc>
                <a:spcPts val="1875"/>
              </a:lnSpc>
              <a:spcBef>
                <a:spcPts val="33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listed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here.</a:t>
            </a:r>
            <a:endParaRPr sz="1600">
              <a:latin typeface="Times New Roman"/>
              <a:cs typeface="Times New Roman"/>
            </a:endParaRPr>
          </a:p>
          <a:p>
            <a:pPr marL="3810" algn="ctr">
              <a:lnSpc>
                <a:spcPts val="1875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1-800-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829-7694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4300" y="2174239"/>
            <a:ext cx="2054225" cy="1422400"/>
          </a:xfrm>
          <a:custGeom>
            <a:avLst/>
            <a:gdLst/>
            <a:ahLst/>
            <a:cxnLst/>
            <a:rect l="l" t="t" r="r" b="b"/>
            <a:pathLst>
              <a:path w="2054225" h="1422400">
                <a:moveTo>
                  <a:pt x="1911984" y="0"/>
                </a:moveTo>
                <a:lnTo>
                  <a:pt x="142239" y="0"/>
                </a:lnTo>
                <a:lnTo>
                  <a:pt x="97259" y="7246"/>
                </a:lnTo>
                <a:lnTo>
                  <a:pt x="58210" y="27427"/>
                </a:lnTo>
                <a:lnTo>
                  <a:pt x="27427" y="58210"/>
                </a:lnTo>
                <a:lnTo>
                  <a:pt x="7246" y="97259"/>
                </a:lnTo>
                <a:lnTo>
                  <a:pt x="0" y="142239"/>
                </a:lnTo>
                <a:lnTo>
                  <a:pt x="0" y="1280159"/>
                </a:lnTo>
                <a:lnTo>
                  <a:pt x="7246" y="1325140"/>
                </a:lnTo>
                <a:lnTo>
                  <a:pt x="27427" y="1364189"/>
                </a:lnTo>
                <a:lnTo>
                  <a:pt x="58210" y="1394972"/>
                </a:lnTo>
                <a:lnTo>
                  <a:pt x="97259" y="1415153"/>
                </a:lnTo>
                <a:lnTo>
                  <a:pt x="142239" y="1422399"/>
                </a:lnTo>
                <a:lnTo>
                  <a:pt x="1911984" y="1422399"/>
                </a:lnTo>
                <a:lnTo>
                  <a:pt x="1956965" y="1415153"/>
                </a:lnTo>
                <a:lnTo>
                  <a:pt x="1996014" y="1394972"/>
                </a:lnTo>
                <a:lnTo>
                  <a:pt x="2026797" y="1364189"/>
                </a:lnTo>
                <a:lnTo>
                  <a:pt x="2046978" y="1325140"/>
                </a:lnTo>
                <a:lnTo>
                  <a:pt x="2054225" y="1280159"/>
                </a:lnTo>
                <a:lnTo>
                  <a:pt x="2054225" y="142239"/>
                </a:lnTo>
                <a:lnTo>
                  <a:pt x="2046978" y="97259"/>
                </a:lnTo>
                <a:lnTo>
                  <a:pt x="2026797" y="58210"/>
                </a:lnTo>
                <a:lnTo>
                  <a:pt x="1996014" y="27427"/>
                </a:lnTo>
                <a:lnTo>
                  <a:pt x="1956965" y="7246"/>
                </a:lnTo>
                <a:lnTo>
                  <a:pt x="1911984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4300" y="662940"/>
            <a:ext cx="1950720" cy="67754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86715">
              <a:lnSpc>
                <a:spcPts val="2570"/>
              </a:lnSpc>
              <a:spcBef>
                <a:spcPts val="250"/>
              </a:spcBef>
            </a:pPr>
            <a:r>
              <a:rPr spc="-10" dirty="0"/>
              <a:t>Average </a:t>
            </a:r>
            <a:r>
              <a:rPr dirty="0"/>
              <a:t>Repair</a:t>
            </a:r>
            <a:r>
              <a:rPr spc="-20" dirty="0"/>
              <a:t> </a:t>
            </a:r>
            <a:r>
              <a:rPr spc="-10" dirty="0"/>
              <a:t>Pricing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03290" y="2201138"/>
            <a:ext cx="1426845" cy="13506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Phone: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800-829-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7694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Fax: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574-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453-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3797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www.nuell.com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Shipping:</a:t>
            </a:r>
            <a:endParaRPr sz="900">
              <a:latin typeface="Trebuchet MS"/>
              <a:cs typeface="Trebuchet MS"/>
            </a:endParaRPr>
          </a:p>
          <a:p>
            <a:pPr marL="12065" marR="5080" algn="ctr">
              <a:lnSpc>
                <a:spcPts val="1150"/>
              </a:lnSpc>
              <a:spcBef>
                <a:spcPts val="30"/>
              </a:spcBef>
            </a:pP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Nuell,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Repair</a:t>
            </a: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 Department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312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East</a:t>
            </a:r>
            <a:r>
              <a:rPr sz="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Van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Buren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 St</a:t>
            </a:r>
            <a:endParaRPr sz="9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Leesburg,</a:t>
            </a: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9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46538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80000" y="2854324"/>
            <a:ext cx="2233930" cy="38100"/>
          </a:xfrm>
          <a:custGeom>
            <a:avLst/>
            <a:gdLst/>
            <a:ahLst/>
            <a:cxnLst/>
            <a:rect l="l" t="t" r="r" b="b"/>
            <a:pathLst>
              <a:path w="2233929" h="38100">
                <a:moveTo>
                  <a:pt x="2233930" y="25400"/>
                </a:moveTo>
                <a:lnTo>
                  <a:pt x="0" y="25400"/>
                </a:lnTo>
                <a:lnTo>
                  <a:pt x="0" y="38100"/>
                </a:lnTo>
                <a:lnTo>
                  <a:pt x="2233930" y="38100"/>
                </a:lnTo>
                <a:lnTo>
                  <a:pt x="2233930" y="25400"/>
                </a:lnTo>
                <a:close/>
              </a:path>
              <a:path w="2233929" h="38100">
                <a:moveTo>
                  <a:pt x="2233930" y="0"/>
                </a:moveTo>
                <a:lnTo>
                  <a:pt x="0" y="0"/>
                </a:lnTo>
                <a:lnTo>
                  <a:pt x="0" y="12700"/>
                </a:lnTo>
                <a:lnTo>
                  <a:pt x="2233930" y="12700"/>
                </a:lnTo>
                <a:lnTo>
                  <a:pt x="223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9161F7-C65E-0C65-F0D1-D5586BE4FCA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47" y="0"/>
            <a:ext cx="7312174" cy="1005535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0761FEF-B75E-AB39-9831-7163E32DCA2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754" y="553296"/>
          <a:ext cx="4554855" cy="844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08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255"/>
                        </a:lnSpc>
                      </a:pP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200" b="1" i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Rotary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7203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Dual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Trigger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Rotary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7205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7206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Sternum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7207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7208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Precision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7209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8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Cordless Driver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4405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Sabo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Sagittal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23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4408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27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  <a:spcBef>
                          <a:spcPts val="520"/>
                        </a:spcBef>
                      </a:pP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200" b="1" i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Dual Trigger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Rotary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8205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Reciprocator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8206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Sternum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8207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8208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Cordless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4505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Sabo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23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4508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  <a:spcBef>
                          <a:spcPts val="570"/>
                        </a:spcBef>
                      </a:pPr>
                      <a:r>
                        <a:rPr sz="1200" b="1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Shavers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12K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272-704-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2603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Foot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275-701-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115">
                <a:tc gridSpan="2">
                  <a:txBody>
                    <a:bodyPr/>
                    <a:lstStyle/>
                    <a:p>
                      <a:pPr marL="260350"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275-704-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321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20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Formula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0350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Foot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265"/>
                        </a:lnSpc>
                        <a:spcBef>
                          <a:spcPts val="11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375-701-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265"/>
                        </a:lnSpc>
                        <a:spcBef>
                          <a:spcPts val="11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2603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375-704-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38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TPS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Joint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275-601-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6K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275-601-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23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Formula 180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°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23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375-708-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23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717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  <a:spcBef>
                          <a:spcPts val="570"/>
                        </a:spcBef>
                      </a:pP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ARTHREX</a:t>
                      </a:r>
                      <a:r>
                        <a:rPr sz="1200" b="1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spc="82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SHAVERS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10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Arthrex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APS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Controlled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AR-8330H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$1634.00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Arthrex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APS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Foot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Controlled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AR-8330F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$1634.00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Arthrex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Synergy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AR-8332H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$1634.00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290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Arthrex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Synergy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Resection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AR-8330SJ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$1634.00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811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Arthrex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APS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Controlled,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AR-8330RH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$1634.00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8115">
                <a:tc gridSpan="2">
                  <a:txBody>
                    <a:bodyPr/>
                    <a:lstStyle/>
                    <a:p>
                      <a:pPr marL="260350">
                        <a:lnSpc>
                          <a:spcPts val="115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Back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  <a:spcBef>
                          <a:spcPts val="1180"/>
                        </a:spcBef>
                      </a:pPr>
                      <a:r>
                        <a:rPr sz="1200" b="1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Pneumatic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31750">
                        <a:lnSpc>
                          <a:spcPts val="118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Roto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Osteotome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ts val="118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8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$495.00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Roto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Osteotome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20°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$578.00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5882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277-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30/277-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Sagittal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5882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277-34/277-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134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1750">
                        <a:lnSpc>
                          <a:spcPts val="118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Reciprocating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40"/>
                        </a:lnSpc>
                      </a:pP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DYONICS</a:t>
                      </a:r>
                      <a:r>
                        <a:rPr sz="1200" b="1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spc="127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EQUIPMENT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8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277-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T w="19050">
                      <a:solidFill>
                        <a:srgbClr val="00008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R="583565" algn="r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239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7205354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62992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Foot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2395" algn="ct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7205355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Ultralite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239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7205971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Mini</a:t>
                      </a:r>
                      <a:r>
                        <a:rPr sz="11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EP-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2395" algn="ct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7205357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Max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58356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2395" algn="ctr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7210542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R="629285" algn="r"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Foot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2395" algn="ct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7210586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57504" y="5423865"/>
            <a:ext cx="1598295" cy="15875"/>
          </a:xfrm>
          <a:custGeom>
            <a:avLst/>
            <a:gdLst/>
            <a:ahLst/>
            <a:cxnLst/>
            <a:rect l="l" t="t" r="r" b="b"/>
            <a:pathLst>
              <a:path w="1598295" h="15875">
                <a:moveTo>
                  <a:pt x="1597787" y="0"/>
                </a:moveTo>
                <a:lnTo>
                  <a:pt x="0" y="0"/>
                </a:lnTo>
                <a:lnTo>
                  <a:pt x="0" y="15544"/>
                </a:lnTo>
                <a:lnTo>
                  <a:pt x="1597787" y="15544"/>
                </a:lnTo>
                <a:lnTo>
                  <a:pt x="159778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2219" y="9121140"/>
            <a:ext cx="5029200" cy="5715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70" algn="ctr">
              <a:lnSpc>
                <a:spcPts val="1875"/>
              </a:lnSpc>
              <a:spcBef>
                <a:spcPts val="33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listed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here.</a:t>
            </a:r>
            <a:endParaRPr sz="1600">
              <a:latin typeface="Times New Roman"/>
              <a:cs typeface="Times New Roman"/>
            </a:endParaRPr>
          </a:p>
          <a:p>
            <a:pPr marL="1905" algn="ctr">
              <a:lnSpc>
                <a:spcPts val="1875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1-800-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829-7694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1134" y="2174239"/>
            <a:ext cx="2054225" cy="1422400"/>
          </a:xfrm>
          <a:custGeom>
            <a:avLst/>
            <a:gdLst/>
            <a:ahLst/>
            <a:cxnLst/>
            <a:rect l="l" t="t" r="r" b="b"/>
            <a:pathLst>
              <a:path w="2054225" h="1422400">
                <a:moveTo>
                  <a:pt x="1911985" y="0"/>
                </a:moveTo>
                <a:lnTo>
                  <a:pt x="142239" y="0"/>
                </a:lnTo>
                <a:lnTo>
                  <a:pt x="97259" y="7246"/>
                </a:lnTo>
                <a:lnTo>
                  <a:pt x="58210" y="27427"/>
                </a:lnTo>
                <a:lnTo>
                  <a:pt x="27427" y="58210"/>
                </a:lnTo>
                <a:lnTo>
                  <a:pt x="7246" y="97259"/>
                </a:lnTo>
                <a:lnTo>
                  <a:pt x="0" y="142239"/>
                </a:lnTo>
                <a:lnTo>
                  <a:pt x="0" y="1280159"/>
                </a:lnTo>
                <a:lnTo>
                  <a:pt x="7246" y="1325140"/>
                </a:lnTo>
                <a:lnTo>
                  <a:pt x="27427" y="1364189"/>
                </a:lnTo>
                <a:lnTo>
                  <a:pt x="58210" y="1394972"/>
                </a:lnTo>
                <a:lnTo>
                  <a:pt x="97259" y="1415153"/>
                </a:lnTo>
                <a:lnTo>
                  <a:pt x="142239" y="1422399"/>
                </a:lnTo>
                <a:lnTo>
                  <a:pt x="1911985" y="1422399"/>
                </a:lnTo>
                <a:lnTo>
                  <a:pt x="1956965" y="1415153"/>
                </a:lnTo>
                <a:lnTo>
                  <a:pt x="1996014" y="1394972"/>
                </a:lnTo>
                <a:lnTo>
                  <a:pt x="2026797" y="1364189"/>
                </a:lnTo>
                <a:lnTo>
                  <a:pt x="2046978" y="1325140"/>
                </a:lnTo>
                <a:lnTo>
                  <a:pt x="2054224" y="1280159"/>
                </a:lnTo>
                <a:lnTo>
                  <a:pt x="2054224" y="142239"/>
                </a:lnTo>
                <a:lnTo>
                  <a:pt x="2046978" y="97259"/>
                </a:lnTo>
                <a:lnTo>
                  <a:pt x="2026797" y="58210"/>
                </a:lnTo>
                <a:lnTo>
                  <a:pt x="1996014" y="27427"/>
                </a:lnTo>
                <a:lnTo>
                  <a:pt x="1956965" y="7246"/>
                </a:lnTo>
                <a:lnTo>
                  <a:pt x="1911985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1134" y="662940"/>
            <a:ext cx="1950719" cy="67754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8900" marR="5080" indent="386715">
              <a:lnSpc>
                <a:spcPts val="2570"/>
              </a:lnSpc>
              <a:spcBef>
                <a:spcPts val="250"/>
              </a:spcBef>
            </a:pPr>
            <a:r>
              <a:rPr spc="-10" dirty="0"/>
              <a:t>Average </a:t>
            </a:r>
            <a:r>
              <a:rPr dirty="0"/>
              <a:t>Repair</a:t>
            </a:r>
            <a:r>
              <a:rPr spc="-15" dirty="0"/>
              <a:t> </a:t>
            </a:r>
            <a:r>
              <a:rPr spc="-10" dirty="0"/>
              <a:t>Pricing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79490" y="2201138"/>
            <a:ext cx="1426845" cy="13506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Phone: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800-829-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7694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Fax: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574-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453-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3797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www.nuell.com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Shipping:</a:t>
            </a:r>
            <a:endParaRPr sz="900">
              <a:latin typeface="Trebuchet MS"/>
              <a:cs typeface="Trebuchet MS"/>
            </a:endParaRPr>
          </a:p>
          <a:p>
            <a:pPr marL="12700" marR="5080" algn="ctr">
              <a:lnSpc>
                <a:spcPts val="1150"/>
              </a:lnSpc>
              <a:spcBef>
                <a:spcPts val="30"/>
              </a:spcBef>
            </a:pP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Nuell,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Repair </a:t>
            </a: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Department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312</a:t>
            </a: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East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Van</a:t>
            </a: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Buren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 St</a:t>
            </a:r>
            <a:endParaRPr sz="9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Leesburg,</a:t>
            </a: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9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46538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6835" y="2854324"/>
            <a:ext cx="2233930" cy="38100"/>
          </a:xfrm>
          <a:custGeom>
            <a:avLst/>
            <a:gdLst/>
            <a:ahLst/>
            <a:cxnLst/>
            <a:rect l="l" t="t" r="r" b="b"/>
            <a:pathLst>
              <a:path w="2233929" h="38100">
                <a:moveTo>
                  <a:pt x="2233930" y="25400"/>
                </a:moveTo>
                <a:lnTo>
                  <a:pt x="0" y="25400"/>
                </a:lnTo>
                <a:lnTo>
                  <a:pt x="0" y="38100"/>
                </a:lnTo>
                <a:lnTo>
                  <a:pt x="2233930" y="38100"/>
                </a:lnTo>
                <a:lnTo>
                  <a:pt x="2233930" y="25400"/>
                </a:lnTo>
                <a:close/>
              </a:path>
              <a:path w="2233929" h="38100">
                <a:moveTo>
                  <a:pt x="2233930" y="0"/>
                </a:moveTo>
                <a:lnTo>
                  <a:pt x="0" y="0"/>
                </a:lnTo>
                <a:lnTo>
                  <a:pt x="0" y="12700"/>
                </a:lnTo>
                <a:lnTo>
                  <a:pt x="2233930" y="12700"/>
                </a:lnTo>
                <a:lnTo>
                  <a:pt x="223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D44552-24A2-6DC5-2991-CAFB39963F8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504" y="555016"/>
          <a:ext cx="4523105" cy="2428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Smith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Nephew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Trivex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13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7210387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3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$1634.00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Smith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Nephew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True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Clear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Hysteroscopy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7209208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$1634.00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R="1113155" algn="ctr">
                        <a:lnSpc>
                          <a:spcPts val="120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Max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Elite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122680"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Hand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265"/>
                        </a:lnSpc>
                        <a:spcBef>
                          <a:spcPts val="11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72200616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65"/>
                        </a:lnSpc>
                        <a:spcBef>
                          <a:spcPts val="11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28600"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Foot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Controlled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72200617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$1045.00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Coviden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Shaver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7209807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$1634.00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MIDAS</a:t>
                      </a:r>
                      <a:r>
                        <a:rPr sz="1200" b="1" spc="-3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REX</a:t>
                      </a:r>
                      <a:r>
                        <a:rPr sz="1200" b="1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spc="-37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EQUIPMENT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Straight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Angle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Midas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Rex®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Midas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Rex®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Legends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$798.00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Midas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Rex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Legend</a:t>
                      </a:r>
                      <a:r>
                        <a:rPr sz="11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Motor/hose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PM700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Midas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Rex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MR7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Touch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Motor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w/hose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PM710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$985.00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Midas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Rex®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Legend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EM100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$385.00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Midas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Rex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Legend EHS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EM100-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$798.00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57504" y="1844675"/>
            <a:ext cx="1908810" cy="15240"/>
          </a:xfrm>
          <a:custGeom>
            <a:avLst/>
            <a:gdLst/>
            <a:ahLst/>
            <a:cxnLst/>
            <a:rect l="l" t="t" r="r" b="b"/>
            <a:pathLst>
              <a:path w="1908810" h="15239">
                <a:moveTo>
                  <a:pt x="1908683" y="0"/>
                </a:moveTo>
                <a:lnTo>
                  <a:pt x="0" y="0"/>
                </a:lnTo>
                <a:lnTo>
                  <a:pt x="0" y="15240"/>
                </a:lnTo>
                <a:lnTo>
                  <a:pt x="1908683" y="15240"/>
                </a:lnTo>
                <a:lnTo>
                  <a:pt x="1908683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504" y="3466846"/>
            <a:ext cx="2006600" cy="15240"/>
          </a:xfrm>
          <a:custGeom>
            <a:avLst/>
            <a:gdLst/>
            <a:ahLst/>
            <a:cxnLst/>
            <a:rect l="l" t="t" r="r" b="b"/>
            <a:pathLst>
              <a:path w="2006600" h="15239">
                <a:moveTo>
                  <a:pt x="2006219" y="0"/>
                </a:moveTo>
                <a:lnTo>
                  <a:pt x="0" y="0"/>
                </a:lnTo>
                <a:lnTo>
                  <a:pt x="0" y="15240"/>
                </a:lnTo>
                <a:lnTo>
                  <a:pt x="2006219" y="15240"/>
                </a:lnTo>
                <a:lnTo>
                  <a:pt x="200621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2174239"/>
            <a:ext cx="2054225" cy="1422400"/>
          </a:xfrm>
          <a:custGeom>
            <a:avLst/>
            <a:gdLst/>
            <a:ahLst/>
            <a:cxnLst/>
            <a:rect l="l" t="t" r="r" b="b"/>
            <a:pathLst>
              <a:path w="2054225" h="1422400">
                <a:moveTo>
                  <a:pt x="1911984" y="0"/>
                </a:moveTo>
                <a:lnTo>
                  <a:pt x="142239" y="0"/>
                </a:lnTo>
                <a:lnTo>
                  <a:pt x="97259" y="7246"/>
                </a:lnTo>
                <a:lnTo>
                  <a:pt x="58210" y="27427"/>
                </a:lnTo>
                <a:lnTo>
                  <a:pt x="27427" y="58210"/>
                </a:lnTo>
                <a:lnTo>
                  <a:pt x="7246" y="97259"/>
                </a:lnTo>
                <a:lnTo>
                  <a:pt x="0" y="142239"/>
                </a:lnTo>
                <a:lnTo>
                  <a:pt x="0" y="1280159"/>
                </a:lnTo>
                <a:lnTo>
                  <a:pt x="7246" y="1325140"/>
                </a:lnTo>
                <a:lnTo>
                  <a:pt x="27427" y="1364189"/>
                </a:lnTo>
                <a:lnTo>
                  <a:pt x="58210" y="1394972"/>
                </a:lnTo>
                <a:lnTo>
                  <a:pt x="97259" y="1415153"/>
                </a:lnTo>
                <a:lnTo>
                  <a:pt x="142239" y="1422399"/>
                </a:lnTo>
                <a:lnTo>
                  <a:pt x="1911984" y="1422399"/>
                </a:lnTo>
                <a:lnTo>
                  <a:pt x="1956965" y="1415153"/>
                </a:lnTo>
                <a:lnTo>
                  <a:pt x="1996014" y="1394972"/>
                </a:lnTo>
                <a:lnTo>
                  <a:pt x="2026797" y="1364189"/>
                </a:lnTo>
                <a:lnTo>
                  <a:pt x="2046978" y="1325140"/>
                </a:lnTo>
                <a:lnTo>
                  <a:pt x="2054225" y="1280159"/>
                </a:lnTo>
                <a:lnTo>
                  <a:pt x="2054225" y="142239"/>
                </a:lnTo>
                <a:lnTo>
                  <a:pt x="2046978" y="97259"/>
                </a:lnTo>
                <a:lnTo>
                  <a:pt x="2026797" y="58210"/>
                </a:lnTo>
                <a:lnTo>
                  <a:pt x="1996014" y="27427"/>
                </a:lnTo>
                <a:lnTo>
                  <a:pt x="1956965" y="7246"/>
                </a:lnTo>
                <a:lnTo>
                  <a:pt x="1911984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504" y="2987777"/>
          <a:ext cx="6080759" cy="5396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570">
                <a:tc>
                  <a:txBody>
                    <a:bodyPr/>
                    <a:lstStyle/>
                    <a:p>
                      <a:pPr>
                        <a:lnSpc>
                          <a:spcPts val="125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Midas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Rex®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Legend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80"/>
                        </a:lnSpc>
                        <a:spcBef>
                          <a:spcPts val="1200"/>
                        </a:spcBef>
                      </a:pP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MEDTRONIC</a:t>
                      </a:r>
                      <a:r>
                        <a:rPr sz="1200" b="1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spc="-75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EQUIPMENT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25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EM200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ts val="940"/>
                        </a:lnSpc>
                        <a:tabLst>
                          <a:tab pos="2106295" algn="l"/>
                        </a:tabLst>
                      </a:pPr>
                      <a:r>
                        <a:rPr sz="1650" spc="-15" baseline="-15151" dirty="0">
                          <a:latin typeface="Times New Roman"/>
                          <a:cs typeface="Times New Roman"/>
                        </a:rPr>
                        <a:t>$798.00</a:t>
                      </a:r>
                      <a:r>
                        <a:rPr sz="1650" baseline="-1515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Shipping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609725" marR="48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Nuell,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Inc.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Repair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853564" marR="30480" indent="-61594">
                        <a:lnSpc>
                          <a:spcPts val="1150"/>
                        </a:lnSpc>
                      </a:pPr>
                      <a:r>
                        <a:rPr sz="9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312 </a:t>
                      </a:r>
                      <a:r>
                        <a:rPr sz="9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East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Van 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Leesburg,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IN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Xomed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XPS</a:t>
                      </a:r>
                      <a:r>
                        <a:rPr sz="1050" baseline="35714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050" spc="135" baseline="357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Straight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Shot</a:t>
                      </a:r>
                      <a:r>
                        <a:rPr sz="1050" baseline="35714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050" spc="97" baseline="357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4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18-95200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4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Xomed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Straight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Shot</a:t>
                      </a:r>
                      <a:r>
                        <a:rPr sz="1050" baseline="35714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050" spc="112" baseline="357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Magnum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18-96200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Xomed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Straight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Shot</a:t>
                      </a:r>
                      <a:r>
                        <a:rPr sz="1050" baseline="35714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050" spc="112" baseline="357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Magnum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18-97200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$875.00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Xomed Straight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Shot</a:t>
                      </a:r>
                      <a:r>
                        <a:rPr sz="1050" baseline="35714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050" spc="112" baseline="357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M4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Microdebrider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18-98200T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ts val="11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Xomed Straight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Shot®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M5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Microdebrider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18-99200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$1535.00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Xomed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Skeeter</a:t>
                      </a:r>
                      <a:r>
                        <a:rPr sz="1050" baseline="35714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050" spc="135" baseline="357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UltraLite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OtoTool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30-55601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$798.00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Xomed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Visao</a:t>
                      </a:r>
                      <a:r>
                        <a:rPr sz="1050" baseline="35714" dirty="0"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050" spc="135" baseline="357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Otologic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2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33-34800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2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$798.00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1310"/>
                        </a:spcBef>
                      </a:pP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ANSPACH</a:t>
                      </a:r>
                      <a:r>
                        <a:rPr sz="1200" b="1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spc="135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EQUIPMENT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Black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Max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$798.00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Max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$798.00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Emax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Plus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Motor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Emax2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$798.00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Gi High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Electric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21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eG1e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$798.00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DePuy</a:t>
                      </a:r>
                      <a:r>
                        <a:rPr sz="1200" b="1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spc="120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EQUIPMENT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Bone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Mills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25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$607.00-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$1456.00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Bef>
                          <a:spcPts val="570"/>
                        </a:spcBef>
                      </a:pP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SYNTHES</a:t>
                      </a:r>
                      <a:r>
                        <a:rPr sz="1200" b="1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spc="104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EQUIPMENT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Compact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Driver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511.701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Compact Air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511.70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Synthes®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Air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511.10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Oscillating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Bone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Saw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518.01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Compress Air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Motor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512.10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Synthes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Battery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Drive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532.010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$1205.00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Synthes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Battery Drive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532.110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$1205.00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Synthes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Battery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Oscillator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530.610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$1205.00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Synthes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Battery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Oscillator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530.710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$1205.00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Synthes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Battery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Reamer/Drill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530.705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$1205.00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Synthes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Colibri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532.101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marR="48895">
                        <a:lnSpc>
                          <a:spcPts val="114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$1205.00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57504" y="5116067"/>
            <a:ext cx="1790064" cy="15240"/>
          </a:xfrm>
          <a:custGeom>
            <a:avLst/>
            <a:gdLst/>
            <a:ahLst/>
            <a:cxnLst/>
            <a:rect l="l" t="t" r="r" b="b"/>
            <a:pathLst>
              <a:path w="1790064" h="15239">
                <a:moveTo>
                  <a:pt x="1789811" y="0"/>
                </a:moveTo>
                <a:lnTo>
                  <a:pt x="0" y="0"/>
                </a:lnTo>
                <a:lnTo>
                  <a:pt x="0" y="15239"/>
                </a:lnTo>
                <a:lnTo>
                  <a:pt x="1789811" y="15239"/>
                </a:lnTo>
                <a:lnTo>
                  <a:pt x="178981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504" y="6109970"/>
            <a:ext cx="1485265" cy="15240"/>
          </a:xfrm>
          <a:custGeom>
            <a:avLst/>
            <a:gdLst/>
            <a:ahLst/>
            <a:cxnLst/>
            <a:rect l="l" t="t" r="r" b="b"/>
            <a:pathLst>
              <a:path w="1485264" h="15239">
                <a:moveTo>
                  <a:pt x="1485011" y="0"/>
                </a:moveTo>
                <a:lnTo>
                  <a:pt x="0" y="0"/>
                </a:lnTo>
                <a:lnTo>
                  <a:pt x="0" y="15239"/>
                </a:lnTo>
                <a:lnTo>
                  <a:pt x="1485011" y="15239"/>
                </a:lnTo>
                <a:lnTo>
                  <a:pt x="148501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504" y="6607175"/>
            <a:ext cx="1765935" cy="15240"/>
          </a:xfrm>
          <a:custGeom>
            <a:avLst/>
            <a:gdLst/>
            <a:ahLst/>
            <a:cxnLst/>
            <a:rect l="l" t="t" r="r" b="b"/>
            <a:pathLst>
              <a:path w="1765935" h="15240">
                <a:moveTo>
                  <a:pt x="1765427" y="0"/>
                </a:moveTo>
                <a:lnTo>
                  <a:pt x="0" y="0"/>
                </a:lnTo>
                <a:lnTo>
                  <a:pt x="0" y="15239"/>
                </a:lnTo>
                <a:lnTo>
                  <a:pt x="1765427" y="15239"/>
                </a:lnTo>
                <a:lnTo>
                  <a:pt x="176542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662940"/>
            <a:ext cx="1950720" cy="67754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3025" marR="5080" indent="386715">
              <a:lnSpc>
                <a:spcPts val="2570"/>
              </a:lnSpc>
              <a:spcBef>
                <a:spcPts val="250"/>
              </a:spcBef>
            </a:pPr>
            <a:r>
              <a:rPr spc="-10" dirty="0"/>
              <a:t>Average </a:t>
            </a:r>
            <a:r>
              <a:rPr dirty="0"/>
              <a:t>Repair</a:t>
            </a:r>
            <a:r>
              <a:rPr spc="-20" dirty="0"/>
              <a:t> </a:t>
            </a:r>
            <a:r>
              <a:rPr spc="-10" dirty="0"/>
              <a:t>Pricing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00827" y="2201138"/>
            <a:ext cx="1392555" cy="13506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195"/>
              </a:spcBef>
            </a:pP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Phone:</a:t>
            </a:r>
            <a:r>
              <a:rPr sz="11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800-829-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7694</a:t>
            </a:r>
            <a:endParaRPr sz="1100">
              <a:latin typeface="Trebuchet MS"/>
              <a:cs typeface="Trebuchet MS"/>
            </a:endParaRPr>
          </a:p>
          <a:p>
            <a:pPr marR="26670" algn="ctr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Fax: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574-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453-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3797</a:t>
            </a:r>
            <a:endParaRPr sz="1100">
              <a:latin typeface="Trebuchet MS"/>
              <a:cs typeface="Trebuchet MS"/>
            </a:endParaRPr>
          </a:p>
          <a:p>
            <a:pPr marR="31115" algn="ctr">
              <a:lnSpc>
                <a:spcPct val="100000"/>
              </a:lnSpc>
              <a:spcBef>
                <a:spcPts val="70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www.nuell.com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00">
              <a:latin typeface="Trebuchet MS"/>
              <a:cs typeface="Trebuchet MS"/>
            </a:endParaRPr>
          </a:p>
          <a:p>
            <a:pPr marL="857250">
              <a:lnSpc>
                <a:spcPct val="100000"/>
              </a:lnSpc>
            </a:pP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  <a:p>
            <a:pPr marL="795655" marR="5080" indent="14604">
              <a:lnSpc>
                <a:spcPts val="1150"/>
              </a:lnSpc>
              <a:spcBef>
                <a:spcPts val="30"/>
              </a:spcBef>
            </a:pP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Department </a:t>
            </a: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Buren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St</a:t>
            </a:r>
            <a:endParaRPr sz="900">
              <a:latin typeface="Trebuchet MS"/>
              <a:cs typeface="Trebuchet MS"/>
            </a:endParaRPr>
          </a:p>
          <a:p>
            <a:pPr marL="850265">
              <a:lnSpc>
                <a:spcPct val="100000"/>
              </a:lnSpc>
              <a:spcBef>
                <a:spcPts val="25"/>
              </a:spcBef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46538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43500" y="2854324"/>
            <a:ext cx="2233930" cy="38100"/>
          </a:xfrm>
          <a:custGeom>
            <a:avLst/>
            <a:gdLst/>
            <a:ahLst/>
            <a:cxnLst/>
            <a:rect l="l" t="t" r="r" b="b"/>
            <a:pathLst>
              <a:path w="2233929" h="38100">
                <a:moveTo>
                  <a:pt x="2233930" y="25400"/>
                </a:moveTo>
                <a:lnTo>
                  <a:pt x="0" y="25400"/>
                </a:lnTo>
                <a:lnTo>
                  <a:pt x="0" y="38100"/>
                </a:lnTo>
                <a:lnTo>
                  <a:pt x="2233930" y="38100"/>
                </a:lnTo>
                <a:lnTo>
                  <a:pt x="2233930" y="25400"/>
                </a:lnTo>
                <a:close/>
              </a:path>
              <a:path w="2233929" h="38100">
                <a:moveTo>
                  <a:pt x="2233930" y="0"/>
                </a:moveTo>
                <a:lnTo>
                  <a:pt x="0" y="0"/>
                </a:lnTo>
                <a:lnTo>
                  <a:pt x="0" y="12700"/>
                </a:lnTo>
                <a:lnTo>
                  <a:pt x="2233930" y="12700"/>
                </a:lnTo>
                <a:lnTo>
                  <a:pt x="223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7300" y="9121140"/>
            <a:ext cx="5029200" cy="5715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175" algn="ctr">
              <a:lnSpc>
                <a:spcPts val="1875"/>
              </a:lnSpc>
              <a:spcBef>
                <a:spcPts val="33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Please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listed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here.</a:t>
            </a:r>
            <a:endParaRPr sz="1600">
              <a:latin typeface="Times New Roman"/>
              <a:cs typeface="Times New Roman"/>
            </a:endParaRPr>
          </a:p>
          <a:p>
            <a:pPr marL="3810" algn="ctr">
              <a:lnSpc>
                <a:spcPts val="1875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1-800-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829-7694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7BE1873-289F-5827-AA63-8AD8708530B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504" y="541558"/>
          <a:ext cx="4556760" cy="485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sz="1200" b="1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3M</a:t>
                      </a:r>
                      <a:r>
                        <a:rPr sz="1200" b="1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®</a:t>
                      </a:r>
                      <a:r>
                        <a:rPr sz="1200" b="1" spc="127" baseline="3125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EQUIPMENT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20"/>
                        </a:lnSpc>
                      </a:pP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Maxi</a:t>
                      </a:r>
                      <a:r>
                        <a:rPr sz="1200" b="1" i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Driver</a:t>
                      </a:r>
                      <a:r>
                        <a:rPr sz="1200" b="1" i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Series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Maxi Driver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26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L100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5280">
                        <a:lnSpc>
                          <a:spcPts val="12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Maxi Driver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7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L100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17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Maxi Driver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23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G100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$715.00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Bef>
                          <a:spcPts val="570"/>
                        </a:spcBef>
                      </a:pP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Mini</a:t>
                      </a:r>
                      <a:r>
                        <a:rPr sz="1200" b="1" i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Driver</a:t>
                      </a:r>
                      <a:r>
                        <a:rPr sz="1200" b="1" i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Series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Mini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Driver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26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K100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5280">
                        <a:lnSpc>
                          <a:spcPts val="12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Mini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Driver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7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K200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Micro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23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U100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$545.00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Bef>
                          <a:spcPts val="570"/>
                        </a:spcBef>
                      </a:pPr>
                      <a:r>
                        <a:rPr sz="1200" b="1" i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Minos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Speed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26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A300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5280">
                        <a:lnSpc>
                          <a:spcPts val="126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$688.00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Speed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23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A200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$688.00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Bef>
                          <a:spcPts val="580"/>
                        </a:spcBef>
                      </a:pPr>
                      <a:r>
                        <a:rPr sz="1200" b="1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Miscellaneous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Driver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25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D200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5280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Crainotome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6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C100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$605.00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Centurion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Ozil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Phaco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8065751761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Alcon Infiniti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Ozil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8065750469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17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Bausch &amp;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Lomb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Phaco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BL3170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$1695.00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Ethicon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Endo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Surgery Harmonic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Scalpel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$650.00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Harmonic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Blue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Handpiece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$650.00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>
                        <a:lnSpc>
                          <a:spcPts val="1405"/>
                        </a:lnSpc>
                        <a:spcBef>
                          <a:spcPts val="520"/>
                        </a:spcBef>
                      </a:pPr>
                      <a:r>
                        <a:rPr sz="1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Cryo</a:t>
                      </a:r>
                      <a:r>
                        <a:rPr sz="1200" b="1" i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Probes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5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Frigitronics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5280">
                        <a:lnSpc>
                          <a:spcPts val="12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$1,395.00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Keeler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28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$1,595.00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Cardiac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25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$1,895.00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57504" y="704341"/>
            <a:ext cx="1274445" cy="15240"/>
          </a:xfrm>
          <a:custGeom>
            <a:avLst/>
            <a:gdLst/>
            <a:ahLst/>
            <a:cxnLst/>
            <a:rect l="l" t="t" r="r" b="b"/>
            <a:pathLst>
              <a:path w="1274445" h="15240">
                <a:moveTo>
                  <a:pt x="1274318" y="0"/>
                </a:moveTo>
                <a:lnTo>
                  <a:pt x="0" y="0"/>
                </a:lnTo>
                <a:lnTo>
                  <a:pt x="0" y="15240"/>
                </a:lnTo>
                <a:lnTo>
                  <a:pt x="1274318" y="15240"/>
                </a:lnTo>
                <a:lnTo>
                  <a:pt x="1274318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5509" y="7829168"/>
            <a:ext cx="538226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05"/>
              </a:lnSpc>
              <a:spcBef>
                <a:spcPts val="100"/>
              </a:spcBef>
            </a:pP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Nuell,</a:t>
            </a:r>
            <a:r>
              <a:rPr sz="1200" spc="-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Inc.</a:t>
            </a:r>
            <a:r>
              <a:rPr sz="1200" baseline="31250" dirty="0">
                <a:solidFill>
                  <a:srgbClr val="000080"/>
                </a:solidFill>
                <a:latin typeface="Times New Roman"/>
                <a:cs typeface="Times New Roman"/>
              </a:rPr>
              <a:t>™</a:t>
            </a:r>
            <a:r>
              <a:rPr sz="1200" spc="112" baseline="312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also</a:t>
            </a:r>
            <a:r>
              <a:rPr sz="1200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repairs</a:t>
            </a:r>
            <a:r>
              <a:rPr sz="1200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various</a:t>
            </a:r>
            <a:r>
              <a:rPr sz="1200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powered</a:t>
            </a:r>
            <a:r>
              <a:rPr sz="1200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equipment</a:t>
            </a:r>
            <a:r>
              <a:rPr sz="1200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the</a:t>
            </a:r>
            <a:r>
              <a:rPr sz="1200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following</a:t>
            </a:r>
            <a:r>
              <a:rPr sz="1200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0080"/>
                </a:solidFill>
                <a:latin typeface="Times New Roman"/>
                <a:cs typeface="Times New Roman"/>
              </a:rPr>
              <a:t>manufactures:</a:t>
            </a:r>
            <a:endParaRPr sz="1200">
              <a:latin typeface="Times New Roman"/>
              <a:cs typeface="Times New Roman"/>
            </a:endParaRPr>
          </a:p>
          <a:p>
            <a:pPr marL="1004569">
              <a:lnSpc>
                <a:spcPts val="1405"/>
              </a:lnSpc>
            </a:pPr>
            <a:r>
              <a:rPr sz="1200" b="1" dirty="0">
                <a:solidFill>
                  <a:srgbClr val="000080"/>
                </a:solidFill>
                <a:latin typeface="Times New Roman"/>
                <a:cs typeface="Times New Roman"/>
              </a:rPr>
              <a:t>MicroAire</a:t>
            </a:r>
            <a:r>
              <a:rPr sz="1200" b="1" baseline="31250" dirty="0">
                <a:solidFill>
                  <a:srgbClr val="000080"/>
                </a:solidFill>
                <a:latin typeface="Times New Roman"/>
                <a:cs typeface="Times New Roman"/>
              </a:rPr>
              <a:t>®</a:t>
            </a:r>
            <a:r>
              <a:rPr sz="1200" b="1" dirty="0">
                <a:solidFill>
                  <a:srgbClr val="000080"/>
                </a:solidFill>
                <a:latin typeface="Times New Roman"/>
                <a:cs typeface="Times New Roman"/>
              </a:rPr>
              <a:t>,</a:t>
            </a:r>
            <a:r>
              <a:rPr sz="12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80"/>
                </a:solidFill>
                <a:latin typeface="Times New Roman"/>
                <a:cs typeface="Times New Roman"/>
              </a:rPr>
              <a:t>Sarns</a:t>
            </a:r>
            <a:r>
              <a:rPr sz="1200" b="1" baseline="31250" dirty="0">
                <a:solidFill>
                  <a:srgbClr val="000080"/>
                </a:solidFill>
                <a:latin typeface="Times New Roman"/>
                <a:cs typeface="Times New Roman"/>
              </a:rPr>
              <a:t>®</a:t>
            </a:r>
            <a:r>
              <a:rPr sz="1200" b="1" dirty="0">
                <a:solidFill>
                  <a:srgbClr val="000080"/>
                </a:solidFill>
                <a:latin typeface="Times New Roman"/>
                <a:cs typeface="Times New Roman"/>
              </a:rPr>
              <a:t>,</a:t>
            </a:r>
            <a:r>
              <a:rPr sz="12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80"/>
                </a:solidFill>
                <a:latin typeface="Times New Roman"/>
                <a:cs typeface="Times New Roman"/>
              </a:rPr>
              <a:t>DePuy</a:t>
            </a:r>
            <a:r>
              <a:rPr sz="1200" b="1" baseline="31250" dirty="0">
                <a:solidFill>
                  <a:srgbClr val="000080"/>
                </a:solidFill>
                <a:latin typeface="Times New Roman"/>
                <a:cs typeface="Times New Roman"/>
              </a:rPr>
              <a:t>®</a:t>
            </a:r>
            <a:r>
              <a:rPr sz="1200" b="1" spc="104" baseline="312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80"/>
                </a:solidFill>
                <a:latin typeface="Times New Roman"/>
                <a:cs typeface="Times New Roman"/>
              </a:rPr>
              <a:t>and</a:t>
            </a:r>
            <a:r>
              <a:rPr sz="12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Codman</a:t>
            </a:r>
            <a:r>
              <a:rPr sz="1200" b="1" spc="-15" baseline="31250" dirty="0">
                <a:solidFill>
                  <a:srgbClr val="000080"/>
                </a:solidFill>
                <a:latin typeface="Times New Roman"/>
                <a:cs typeface="Times New Roman"/>
              </a:rPr>
              <a:t>®</a:t>
            </a:r>
            <a:r>
              <a:rPr sz="12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66690" y="2174239"/>
            <a:ext cx="2054225" cy="1422400"/>
          </a:xfrm>
          <a:custGeom>
            <a:avLst/>
            <a:gdLst/>
            <a:ahLst/>
            <a:cxnLst/>
            <a:rect l="l" t="t" r="r" b="b"/>
            <a:pathLst>
              <a:path w="2054225" h="1422400">
                <a:moveTo>
                  <a:pt x="1911985" y="0"/>
                </a:moveTo>
                <a:lnTo>
                  <a:pt x="142239" y="0"/>
                </a:lnTo>
                <a:lnTo>
                  <a:pt x="97259" y="7246"/>
                </a:lnTo>
                <a:lnTo>
                  <a:pt x="58210" y="27427"/>
                </a:lnTo>
                <a:lnTo>
                  <a:pt x="27427" y="58210"/>
                </a:lnTo>
                <a:lnTo>
                  <a:pt x="7246" y="97259"/>
                </a:lnTo>
                <a:lnTo>
                  <a:pt x="0" y="142239"/>
                </a:lnTo>
                <a:lnTo>
                  <a:pt x="0" y="1280159"/>
                </a:lnTo>
                <a:lnTo>
                  <a:pt x="7246" y="1325140"/>
                </a:lnTo>
                <a:lnTo>
                  <a:pt x="27427" y="1364189"/>
                </a:lnTo>
                <a:lnTo>
                  <a:pt x="58210" y="1394972"/>
                </a:lnTo>
                <a:lnTo>
                  <a:pt x="97259" y="1415153"/>
                </a:lnTo>
                <a:lnTo>
                  <a:pt x="142239" y="1422399"/>
                </a:lnTo>
                <a:lnTo>
                  <a:pt x="1911985" y="1422399"/>
                </a:lnTo>
                <a:lnTo>
                  <a:pt x="1956965" y="1415153"/>
                </a:lnTo>
                <a:lnTo>
                  <a:pt x="1996014" y="1394972"/>
                </a:lnTo>
                <a:lnTo>
                  <a:pt x="2026797" y="1364189"/>
                </a:lnTo>
                <a:lnTo>
                  <a:pt x="2046978" y="1325140"/>
                </a:lnTo>
                <a:lnTo>
                  <a:pt x="2054225" y="1280159"/>
                </a:lnTo>
                <a:lnTo>
                  <a:pt x="2054225" y="142239"/>
                </a:lnTo>
                <a:lnTo>
                  <a:pt x="2046978" y="97259"/>
                </a:lnTo>
                <a:lnTo>
                  <a:pt x="2026797" y="58210"/>
                </a:lnTo>
                <a:lnTo>
                  <a:pt x="1996014" y="27427"/>
                </a:lnTo>
                <a:lnTo>
                  <a:pt x="1956965" y="7246"/>
                </a:lnTo>
                <a:lnTo>
                  <a:pt x="1911985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690" y="662940"/>
            <a:ext cx="1950719" cy="67754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2550" marR="5080" indent="386715">
              <a:lnSpc>
                <a:spcPts val="2570"/>
              </a:lnSpc>
              <a:spcBef>
                <a:spcPts val="250"/>
              </a:spcBef>
            </a:pPr>
            <a:r>
              <a:rPr spc="-10" dirty="0"/>
              <a:t>Average </a:t>
            </a:r>
            <a:r>
              <a:rPr dirty="0"/>
              <a:t>Repair</a:t>
            </a:r>
            <a:r>
              <a:rPr spc="-20" dirty="0"/>
              <a:t> </a:t>
            </a:r>
            <a:r>
              <a:rPr spc="-10" dirty="0"/>
              <a:t>Pricing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76442" y="2201138"/>
            <a:ext cx="1426210" cy="13506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Phone: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800-829-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7694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Fax: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574-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453-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3797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www.nuell.com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Shipping:</a:t>
            </a:r>
            <a:endParaRPr sz="900">
              <a:latin typeface="Trebuchet MS"/>
              <a:cs typeface="Trebuchet MS"/>
            </a:endParaRPr>
          </a:p>
          <a:p>
            <a:pPr marL="12700" marR="5080" algn="ctr">
              <a:lnSpc>
                <a:spcPts val="1150"/>
              </a:lnSpc>
              <a:spcBef>
                <a:spcPts val="30"/>
              </a:spcBef>
            </a:pP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Nuell,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Repair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Department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312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East</a:t>
            </a:r>
            <a:r>
              <a:rPr sz="9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Van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Buren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 St</a:t>
            </a:r>
            <a:endParaRPr sz="9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Leesburg,</a:t>
            </a: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9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46538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2390" y="2854324"/>
            <a:ext cx="2233930" cy="38100"/>
          </a:xfrm>
          <a:custGeom>
            <a:avLst/>
            <a:gdLst/>
            <a:ahLst/>
            <a:cxnLst/>
            <a:rect l="l" t="t" r="r" b="b"/>
            <a:pathLst>
              <a:path w="2233929" h="38100">
                <a:moveTo>
                  <a:pt x="2233930" y="25400"/>
                </a:moveTo>
                <a:lnTo>
                  <a:pt x="0" y="25400"/>
                </a:lnTo>
                <a:lnTo>
                  <a:pt x="0" y="38100"/>
                </a:lnTo>
                <a:lnTo>
                  <a:pt x="2233930" y="38100"/>
                </a:lnTo>
                <a:lnTo>
                  <a:pt x="2233930" y="25400"/>
                </a:lnTo>
                <a:close/>
              </a:path>
              <a:path w="2233929" h="38100">
                <a:moveTo>
                  <a:pt x="2233930" y="0"/>
                </a:moveTo>
                <a:lnTo>
                  <a:pt x="0" y="0"/>
                </a:lnTo>
                <a:lnTo>
                  <a:pt x="0" y="12700"/>
                </a:lnTo>
                <a:lnTo>
                  <a:pt x="2233930" y="12700"/>
                </a:lnTo>
                <a:lnTo>
                  <a:pt x="2233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FBD1C4D-EDF8-2467-18A2-AC474D1FDD1A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530" y="459422"/>
            <a:ext cx="4739732" cy="140461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8877300"/>
            <a:ext cx="6858000" cy="848360"/>
          </a:xfrm>
          <a:custGeom>
            <a:avLst/>
            <a:gdLst/>
            <a:ahLst/>
            <a:cxnLst/>
            <a:rect l="l" t="t" r="r" b="b"/>
            <a:pathLst>
              <a:path w="6858000" h="848359">
                <a:moveTo>
                  <a:pt x="6773164" y="0"/>
                </a:moveTo>
                <a:lnTo>
                  <a:pt x="84836" y="0"/>
                </a:lnTo>
                <a:lnTo>
                  <a:pt x="51815" y="6665"/>
                </a:lnTo>
                <a:lnTo>
                  <a:pt x="24849" y="24844"/>
                </a:lnTo>
                <a:lnTo>
                  <a:pt x="6667" y="51810"/>
                </a:lnTo>
                <a:lnTo>
                  <a:pt x="0" y="84836"/>
                </a:lnTo>
                <a:lnTo>
                  <a:pt x="0" y="763524"/>
                </a:lnTo>
                <a:lnTo>
                  <a:pt x="6667" y="796544"/>
                </a:lnTo>
                <a:lnTo>
                  <a:pt x="24849" y="823510"/>
                </a:lnTo>
                <a:lnTo>
                  <a:pt x="51815" y="841692"/>
                </a:lnTo>
                <a:lnTo>
                  <a:pt x="84836" y="848360"/>
                </a:lnTo>
                <a:lnTo>
                  <a:pt x="6773164" y="848360"/>
                </a:lnTo>
                <a:lnTo>
                  <a:pt x="6806189" y="841692"/>
                </a:lnTo>
                <a:lnTo>
                  <a:pt x="6833155" y="823510"/>
                </a:lnTo>
                <a:lnTo>
                  <a:pt x="6851334" y="796544"/>
                </a:lnTo>
                <a:lnTo>
                  <a:pt x="6858000" y="763524"/>
                </a:lnTo>
                <a:lnTo>
                  <a:pt x="6858000" y="84836"/>
                </a:lnTo>
                <a:lnTo>
                  <a:pt x="6851334" y="51810"/>
                </a:lnTo>
                <a:lnTo>
                  <a:pt x="6833155" y="24844"/>
                </a:lnTo>
                <a:lnTo>
                  <a:pt x="6806189" y="6665"/>
                </a:lnTo>
                <a:lnTo>
                  <a:pt x="6773164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6492" y="2975228"/>
            <a:ext cx="5864225" cy="33381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marR="399415" indent="-229235">
              <a:lnSpc>
                <a:spcPts val="2550"/>
              </a:lnSpc>
              <a:spcBef>
                <a:spcPts val="265"/>
              </a:spcBef>
              <a:buFont typeface="Verdana"/>
              <a:buChar char="•"/>
              <a:tabLst>
                <a:tab pos="241300" algn="l"/>
              </a:tabLst>
            </a:pPr>
            <a:r>
              <a:rPr sz="2200" spc="90" dirty="0">
                <a:solidFill>
                  <a:srgbClr val="000066"/>
                </a:solidFill>
                <a:latin typeface="Arial"/>
                <a:cs typeface="Arial"/>
              </a:rPr>
              <a:t>Nuell,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00066"/>
                </a:solidFill>
                <a:latin typeface="Arial"/>
                <a:cs typeface="Arial"/>
              </a:rPr>
              <a:t>Inc.</a:t>
            </a:r>
            <a:r>
              <a:rPr sz="22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95" dirty="0">
                <a:solidFill>
                  <a:srgbClr val="000066"/>
                </a:solidFill>
                <a:latin typeface="Arial"/>
                <a:cs typeface="Arial"/>
              </a:rPr>
              <a:t>been</a:t>
            </a:r>
            <a:r>
              <a:rPr sz="22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000066"/>
                </a:solidFill>
                <a:latin typeface="Arial"/>
                <a:cs typeface="Arial"/>
              </a:rPr>
              <a:t>repairing</a:t>
            </a:r>
            <a:r>
              <a:rPr sz="22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powered </a:t>
            </a:r>
            <a:r>
              <a:rPr sz="2200" spc="120" dirty="0">
                <a:solidFill>
                  <a:srgbClr val="000066"/>
                </a:solidFill>
                <a:latin typeface="Arial"/>
                <a:cs typeface="Arial"/>
              </a:rPr>
              <a:t>surgical</a:t>
            </a:r>
            <a:r>
              <a:rPr sz="22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000066"/>
                </a:solidFill>
                <a:latin typeface="Arial"/>
                <a:cs typeface="Arial"/>
              </a:rPr>
              <a:t>instruments</a:t>
            </a:r>
            <a:r>
              <a:rPr sz="22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since</a:t>
            </a:r>
            <a:r>
              <a:rPr sz="22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00066"/>
                </a:solidFill>
                <a:latin typeface="Arial"/>
                <a:cs typeface="Arial"/>
              </a:rPr>
              <a:t>1968.</a:t>
            </a:r>
            <a:endParaRPr sz="2200">
              <a:latin typeface="Arial"/>
              <a:cs typeface="Arial"/>
            </a:endParaRPr>
          </a:p>
          <a:p>
            <a:pPr marL="241300" marR="83820" indent="-229235">
              <a:lnSpc>
                <a:spcPts val="2570"/>
              </a:lnSpc>
              <a:spcBef>
                <a:spcPts val="95"/>
              </a:spcBef>
              <a:buFont typeface="Verdana"/>
              <a:buChar char="•"/>
              <a:tabLst>
                <a:tab pos="241300" algn="l"/>
              </a:tabLst>
            </a:pPr>
            <a:r>
              <a:rPr sz="2200" spc="85" dirty="0">
                <a:solidFill>
                  <a:srgbClr val="000066"/>
                </a:solidFill>
                <a:latin typeface="Arial"/>
                <a:cs typeface="Arial"/>
              </a:rPr>
              <a:t>Nuell,</a:t>
            </a:r>
            <a:r>
              <a:rPr sz="2200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00066"/>
                </a:solidFill>
                <a:latin typeface="Arial"/>
                <a:cs typeface="Arial"/>
              </a:rPr>
              <a:t>Inc.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2200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000066"/>
                </a:solidFill>
                <a:latin typeface="Arial"/>
                <a:cs typeface="Arial"/>
              </a:rPr>
              <a:t>one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2200" spc="1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000066"/>
                </a:solidFill>
                <a:latin typeface="Arial"/>
                <a:cs typeface="Arial"/>
              </a:rPr>
              <a:t>best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warranties </a:t>
            </a:r>
            <a:r>
              <a:rPr sz="2200" spc="10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2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2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00066"/>
                </a:solidFill>
                <a:latin typeface="Arial"/>
                <a:cs typeface="Arial"/>
              </a:rPr>
              <a:t>industry.</a:t>
            </a:r>
            <a:endParaRPr sz="2200">
              <a:latin typeface="Arial"/>
              <a:cs typeface="Arial"/>
            </a:endParaRPr>
          </a:p>
          <a:p>
            <a:pPr marL="241300" marR="5080" indent="-229235">
              <a:lnSpc>
                <a:spcPts val="2540"/>
              </a:lnSpc>
              <a:spcBef>
                <a:spcPts val="120"/>
              </a:spcBef>
              <a:buFont typeface="Verdana"/>
              <a:buChar char="•"/>
              <a:tabLst>
                <a:tab pos="241300" algn="l"/>
              </a:tabLst>
            </a:pPr>
            <a:r>
              <a:rPr sz="2200" spc="90" dirty="0">
                <a:solidFill>
                  <a:srgbClr val="000066"/>
                </a:solidFill>
                <a:latin typeface="Arial"/>
                <a:cs typeface="Arial"/>
              </a:rPr>
              <a:t>Nuell,</a:t>
            </a:r>
            <a:r>
              <a:rPr sz="2200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00066"/>
                </a:solidFill>
                <a:latin typeface="Arial"/>
                <a:cs typeface="Arial"/>
              </a:rPr>
              <a:t>Inc.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000066"/>
                </a:solidFill>
                <a:latin typeface="Arial"/>
                <a:cs typeface="Arial"/>
              </a:rPr>
              <a:t>offers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95" dirty="0">
                <a:solidFill>
                  <a:srgbClr val="000066"/>
                </a:solidFill>
                <a:latin typeface="Arial"/>
                <a:cs typeface="Arial"/>
              </a:rPr>
              <a:t>loaners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free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2200" spc="1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000066"/>
                </a:solidFill>
                <a:latin typeface="Arial"/>
                <a:cs typeface="Arial"/>
              </a:rPr>
              <a:t>charge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000066"/>
                </a:solidFill>
                <a:latin typeface="Arial"/>
                <a:cs typeface="Arial"/>
              </a:rPr>
              <a:t>at </a:t>
            </a:r>
            <a:r>
              <a:rPr sz="2200" spc="8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30" dirty="0">
                <a:solidFill>
                  <a:srgbClr val="000066"/>
                </a:solidFill>
                <a:latin typeface="Arial"/>
                <a:cs typeface="Arial"/>
              </a:rPr>
              <a:t>first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000066"/>
                </a:solidFill>
                <a:latin typeface="Arial"/>
                <a:cs typeface="Arial"/>
              </a:rPr>
              <a:t>come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000066"/>
                </a:solidFill>
                <a:latin typeface="Arial"/>
                <a:cs typeface="Arial"/>
              </a:rPr>
              <a:t>first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000066"/>
                </a:solidFill>
                <a:latin typeface="Arial"/>
                <a:cs typeface="Arial"/>
              </a:rPr>
              <a:t>serve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000066"/>
                </a:solidFill>
                <a:latin typeface="Arial"/>
                <a:cs typeface="Arial"/>
              </a:rPr>
              <a:t>basis.</a:t>
            </a:r>
            <a:endParaRPr sz="2200">
              <a:latin typeface="Arial"/>
              <a:cs typeface="Arial"/>
            </a:endParaRPr>
          </a:p>
          <a:p>
            <a:pPr marL="241300" marR="804545" indent="-229235">
              <a:lnSpc>
                <a:spcPts val="2570"/>
              </a:lnSpc>
              <a:spcBef>
                <a:spcPts val="105"/>
              </a:spcBef>
              <a:buFont typeface="Verdana"/>
              <a:buChar char="•"/>
              <a:tabLst>
                <a:tab pos="241300" algn="l"/>
              </a:tabLst>
            </a:pPr>
            <a:r>
              <a:rPr sz="2200" spc="90" dirty="0">
                <a:solidFill>
                  <a:srgbClr val="000066"/>
                </a:solidFill>
                <a:latin typeface="Arial"/>
                <a:cs typeface="Arial"/>
              </a:rPr>
              <a:t>Nuell,</a:t>
            </a:r>
            <a:r>
              <a:rPr sz="2200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00066"/>
                </a:solidFill>
                <a:latin typeface="Arial"/>
                <a:cs typeface="Arial"/>
              </a:rPr>
              <a:t>Inc.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000066"/>
                </a:solidFill>
                <a:latin typeface="Arial"/>
                <a:cs typeface="Arial"/>
              </a:rPr>
              <a:t>offers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free</a:t>
            </a:r>
            <a:r>
              <a:rPr sz="2200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000066"/>
                </a:solidFill>
                <a:latin typeface="Arial"/>
                <a:cs typeface="Arial"/>
              </a:rPr>
              <a:t>quoting,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00" dirty="0">
                <a:solidFill>
                  <a:srgbClr val="000066"/>
                </a:solidFill>
                <a:latin typeface="Arial"/>
                <a:cs typeface="Arial"/>
              </a:rPr>
              <a:t>when </a:t>
            </a:r>
            <a:r>
              <a:rPr sz="2200" spc="95" dirty="0">
                <a:solidFill>
                  <a:srgbClr val="000066"/>
                </a:solidFill>
                <a:latin typeface="Arial"/>
                <a:cs typeface="Arial"/>
              </a:rPr>
              <a:t>requested.</a:t>
            </a:r>
            <a:endParaRPr sz="2200">
              <a:latin typeface="Arial"/>
              <a:cs typeface="Arial"/>
            </a:endParaRPr>
          </a:p>
          <a:p>
            <a:pPr marL="241300" marR="140335" indent="-229235">
              <a:lnSpc>
                <a:spcPts val="2540"/>
              </a:lnSpc>
              <a:spcBef>
                <a:spcPts val="114"/>
              </a:spcBef>
              <a:buFont typeface="Verdana"/>
              <a:buChar char="•"/>
              <a:tabLst>
                <a:tab pos="241300" algn="l"/>
              </a:tabLst>
            </a:pPr>
            <a:r>
              <a:rPr sz="2200" spc="90" dirty="0">
                <a:solidFill>
                  <a:srgbClr val="000066"/>
                </a:solidFill>
                <a:latin typeface="Arial"/>
                <a:cs typeface="Arial"/>
              </a:rPr>
              <a:t>Nuell,</a:t>
            </a:r>
            <a:r>
              <a:rPr sz="22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00066"/>
                </a:solidFill>
                <a:latin typeface="Arial"/>
                <a:cs typeface="Arial"/>
              </a:rPr>
              <a:t>Inc.</a:t>
            </a:r>
            <a:r>
              <a:rPr sz="22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000066"/>
                </a:solidFill>
                <a:latin typeface="Arial"/>
                <a:cs typeface="Arial"/>
              </a:rPr>
              <a:t>also</a:t>
            </a:r>
            <a:r>
              <a:rPr sz="22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000066"/>
                </a:solidFill>
                <a:latin typeface="Arial"/>
                <a:cs typeface="Arial"/>
              </a:rPr>
              <a:t>offers</a:t>
            </a:r>
            <a:r>
              <a:rPr sz="2200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00066"/>
                </a:solidFill>
                <a:latin typeface="Arial"/>
                <a:cs typeface="Arial"/>
              </a:rPr>
              <a:t>quality</a:t>
            </a:r>
            <a:r>
              <a:rPr sz="2200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000066"/>
                </a:solidFill>
                <a:latin typeface="Arial"/>
                <a:cs typeface="Arial"/>
              </a:rPr>
              <a:t>refurbished </a:t>
            </a:r>
            <a:r>
              <a:rPr sz="2200" spc="95" dirty="0">
                <a:solidFill>
                  <a:srgbClr val="000066"/>
                </a:solidFill>
                <a:latin typeface="Arial"/>
                <a:cs typeface="Arial"/>
              </a:rPr>
              <a:t>equipment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7204" y="2158364"/>
            <a:ext cx="64414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Facts</a:t>
            </a: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about</a:t>
            </a:r>
            <a:r>
              <a:rPr sz="26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Nuell,</a:t>
            </a:r>
            <a:r>
              <a:rPr sz="2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Inc.</a:t>
            </a: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Arial"/>
                <a:cs typeface="Arial"/>
              </a:rPr>
              <a:t>you </a:t>
            </a: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should</a:t>
            </a:r>
            <a:r>
              <a:rPr sz="2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know: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6553834"/>
            <a:ext cx="6858000" cy="2110105"/>
          </a:xfrm>
          <a:prstGeom prst="rect">
            <a:avLst/>
          </a:prstGeom>
          <a:ln w="19050">
            <a:solidFill>
              <a:srgbClr val="000066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000" spc="-140" dirty="0">
                <a:solidFill>
                  <a:srgbClr val="000066"/>
                </a:solidFill>
                <a:latin typeface="Times New Roman"/>
                <a:cs typeface="Times New Roman"/>
              </a:rPr>
              <a:t>MISSION</a:t>
            </a:r>
            <a:r>
              <a:rPr sz="2000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STATEMENT</a:t>
            </a:r>
            <a:endParaRPr sz="2000">
              <a:latin typeface="Times New Roman"/>
              <a:cs typeface="Times New Roman"/>
            </a:endParaRPr>
          </a:p>
          <a:p>
            <a:pPr marL="64135" marR="57150" indent="1270" algn="ctr">
              <a:lnSpc>
                <a:spcPct val="110000"/>
              </a:lnSpc>
              <a:spcBef>
                <a:spcPts val="1600"/>
              </a:spcBef>
            </a:pP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sz="16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solidFill>
                  <a:srgbClr val="000066"/>
                </a:solidFill>
                <a:latin typeface="Times New Roman"/>
                <a:cs typeface="Times New Roman"/>
              </a:rPr>
              <a:t>CORPORATE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000066"/>
                </a:solidFill>
                <a:latin typeface="Times New Roman"/>
                <a:cs typeface="Times New Roman"/>
              </a:rPr>
              <a:t>GOAL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 AT</a:t>
            </a:r>
            <a:r>
              <a:rPr sz="16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srgbClr val="000066"/>
                </a:solidFill>
                <a:latin typeface="Times New Roman"/>
                <a:cs typeface="Times New Roman"/>
              </a:rPr>
              <a:t>NUELL,</a:t>
            </a:r>
            <a:r>
              <a:rPr sz="1600" spc="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000066"/>
                </a:solidFill>
                <a:latin typeface="Times New Roman"/>
                <a:cs typeface="Times New Roman"/>
              </a:rPr>
              <a:t>INC.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IS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14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80" dirty="0">
                <a:solidFill>
                  <a:srgbClr val="000066"/>
                </a:solidFill>
                <a:latin typeface="Times New Roman"/>
                <a:cs typeface="Times New Roman"/>
              </a:rPr>
              <a:t>PROVIDE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CUSTOMERS </a:t>
            </a: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WITH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solidFill>
                  <a:srgbClr val="000066"/>
                </a:solidFill>
                <a:latin typeface="Times New Roman"/>
                <a:cs typeface="Times New Roman"/>
              </a:rPr>
              <a:t>SUPERIOR</a:t>
            </a:r>
            <a:r>
              <a:rPr sz="1600" spc="-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REPAIRS</a:t>
            </a:r>
            <a:r>
              <a:rPr sz="1600" spc="-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AT</a:t>
            </a:r>
            <a:r>
              <a:rPr sz="1600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55" dirty="0">
                <a:solidFill>
                  <a:srgbClr val="000066"/>
                </a:solidFill>
                <a:latin typeface="Times New Roman"/>
                <a:cs typeface="Times New Roman"/>
              </a:rPr>
              <a:t>A</a:t>
            </a:r>
            <a:r>
              <a:rPr sz="16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80" dirty="0">
                <a:solidFill>
                  <a:srgbClr val="000066"/>
                </a:solidFill>
                <a:latin typeface="Times New Roman"/>
                <a:cs typeface="Times New Roman"/>
              </a:rPr>
              <a:t>COMPETITIVE</a:t>
            </a:r>
            <a:r>
              <a:rPr sz="16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PRICE.</a:t>
            </a:r>
            <a:r>
              <a:rPr sz="1600" spc="3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WE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WILL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000066"/>
                </a:solidFill>
                <a:latin typeface="Times New Roman"/>
                <a:cs typeface="Times New Roman"/>
              </a:rPr>
              <a:t>STRIVE</a:t>
            </a:r>
            <a:r>
              <a:rPr sz="1600" spc="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66"/>
                </a:solidFill>
                <a:latin typeface="Times New Roman"/>
                <a:cs typeface="Times New Roman"/>
              </a:rPr>
              <a:t>TO </a:t>
            </a:r>
            <a:r>
              <a:rPr sz="1600" spc="-80" dirty="0">
                <a:solidFill>
                  <a:srgbClr val="000066"/>
                </a:solidFill>
                <a:latin typeface="Times New Roman"/>
                <a:cs typeface="Times New Roman"/>
              </a:rPr>
              <a:t>PROVIDE</a:t>
            </a:r>
            <a:r>
              <a:rPr sz="1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sz="1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srgbClr val="000066"/>
                </a:solidFill>
                <a:latin typeface="Times New Roman"/>
                <a:cs typeface="Times New Roman"/>
              </a:rPr>
              <a:t>CUSTOMERS</a:t>
            </a:r>
            <a:r>
              <a:rPr sz="16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WITH</a:t>
            </a:r>
            <a:r>
              <a:rPr sz="16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0066"/>
                </a:solidFill>
                <a:latin typeface="Times New Roman"/>
                <a:cs typeface="Times New Roman"/>
              </a:rPr>
              <a:t>AN</a:t>
            </a:r>
            <a:r>
              <a:rPr sz="1600" spc="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000066"/>
                </a:solidFill>
                <a:latin typeface="Times New Roman"/>
                <a:cs typeface="Times New Roman"/>
              </a:rPr>
              <a:t>EXCELLENT</a:t>
            </a:r>
            <a:r>
              <a:rPr sz="16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TURNAROUND</a:t>
            </a:r>
            <a:r>
              <a:rPr sz="1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0066"/>
                </a:solidFill>
                <a:latin typeface="Times New Roman"/>
                <a:cs typeface="Times New Roman"/>
              </a:rPr>
              <a:t>TIME </a:t>
            </a:r>
            <a:r>
              <a:rPr sz="1600" spc="-114" dirty="0">
                <a:solidFill>
                  <a:srgbClr val="000066"/>
                </a:solidFill>
                <a:latin typeface="Times New Roman"/>
                <a:cs typeface="Times New Roman"/>
              </a:rPr>
              <a:t>WHILE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000066"/>
                </a:solidFill>
                <a:latin typeface="Times New Roman"/>
                <a:cs typeface="Times New Roman"/>
              </a:rPr>
              <a:t>KEEPING</a:t>
            </a:r>
            <a:r>
              <a:rPr sz="16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66"/>
                </a:solidFill>
                <a:latin typeface="Times New Roman"/>
                <a:cs typeface="Times New Roman"/>
              </a:rPr>
              <a:t>PATIENT</a:t>
            </a:r>
            <a:r>
              <a:rPr sz="1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0066"/>
                </a:solidFill>
                <a:latin typeface="Times New Roman"/>
                <a:cs typeface="Times New Roman"/>
              </a:rPr>
              <a:t>SAFETY</a:t>
            </a:r>
            <a:r>
              <a:rPr sz="1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000066"/>
                </a:solidFill>
                <a:latin typeface="Times New Roman"/>
                <a:cs typeface="Times New Roman"/>
              </a:rPr>
              <a:t>UP-</a:t>
            </a:r>
            <a:r>
              <a:rPr sz="1600" spc="-130" dirty="0">
                <a:solidFill>
                  <a:srgbClr val="000066"/>
                </a:solidFill>
                <a:latin typeface="Times New Roman"/>
                <a:cs typeface="Times New Roman"/>
              </a:rPr>
              <a:t>MOST</a:t>
            </a:r>
            <a:r>
              <a:rPr sz="1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25" dirty="0">
                <a:solidFill>
                  <a:srgbClr val="000066"/>
                </a:solidFill>
                <a:latin typeface="Times New Roman"/>
                <a:cs typeface="Times New Roman"/>
              </a:rPr>
              <a:t>IN</a:t>
            </a:r>
            <a:r>
              <a:rPr sz="16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35" dirty="0">
                <a:solidFill>
                  <a:srgbClr val="000066"/>
                </a:solidFill>
                <a:latin typeface="Times New Roman"/>
                <a:cs typeface="Times New Roman"/>
              </a:rPr>
              <a:t>OUR</a:t>
            </a:r>
            <a:r>
              <a:rPr sz="1600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Times New Roman"/>
                <a:cs typeface="Times New Roman"/>
              </a:rPr>
              <a:t>MINDS.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B8D182-8B6E-395E-706B-681E657C92E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43" y="457200"/>
            <a:ext cx="7068311" cy="9144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37F098D-DA7C-C4FE-8966-80AD777EDE1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8" y="457200"/>
            <a:ext cx="6653783" cy="9144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09D3EE2-C9EC-5813-1EA3-B9F0312A59E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87" y="606106"/>
            <a:ext cx="6749401" cy="891497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7CC5233-A8FF-DCCD-B090-810324C0FA6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129"/>
            <a:ext cx="7562088" cy="99883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536" y="8776679"/>
            <a:ext cx="2167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KIJ Inchike"/>
                <a:cs typeface="UKIJ Inchike"/>
              </a:rPr>
              <a:t>Call:</a:t>
            </a:r>
            <a:r>
              <a:rPr sz="2000" spc="-30" dirty="0">
                <a:latin typeface="UKIJ Inchike"/>
                <a:cs typeface="UKIJ Inchike"/>
              </a:rPr>
              <a:t> </a:t>
            </a:r>
            <a:r>
              <a:rPr sz="2000" dirty="0">
                <a:latin typeface="UKIJ Inchike"/>
                <a:cs typeface="UKIJ Inchike"/>
              </a:rPr>
              <a:t>800-829-</a:t>
            </a:r>
            <a:r>
              <a:rPr sz="2000" spc="-20" dirty="0">
                <a:latin typeface="UKIJ Inchike"/>
                <a:cs typeface="UKIJ Inchike"/>
              </a:rPr>
              <a:t>7694</a:t>
            </a:r>
            <a:endParaRPr sz="2000">
              <a:latin typeface="UKIJ Inchike"/>
              <a:cs typeface="UKIJ Inchik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4753" y="8720133"/>
            <a:ext cx="2129155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latin typeface="UKIJ Inchike"/>
                <a:cs typeface="UKIJ Inchike"/>
                <a:hlinkClick r:id="rId3"/>
              </a:rPr>
              <a:t>www.nuell.com</a:t>
            </a:r>
            <a:endParaRPr sz="2450">
              <a:latin typeface="UKIJ Inchike"/>
              <a:cs typeface="UKIJ Inchik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6388" y="159451"/>
            <a:ext cx="2690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0"/>
              </a:spcBef>
            </a:pPr>
            <a:r>
              <a:rPr sz="1800" spc="-370" dirty="0">
                <a:latin typeface="UKIJ Inchike"/>
                <a:cs typeface="UKIJ Inchike"/>
              </a:rPr>
              <a:t>312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75" dirty="0">
                <a:latin typeface="UKIJ Inchike"/>
                <a:cs typeface="UKIJ Inchike"/>
              </a:rPr>
              <a:t>E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70" dirty="0">
                <a:latin typeface="UKIJ Inchike"/>
                <a:cs typeface="UKIJ Inchike"/>
              </a:rPr>
              <a:t>Van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Buren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290" dirty="0">
                <a:latin typeface="UKIJ Inchike"/>
                <a:cs typeface="UKIJ Inchike"/>
              </a:rPr>
              <a:t>St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20" dirty="0">
                <a:latin typeface="UKIJ Inchike"/>
                <a:cs typeface="UKIJ Inchike"/>
              </a:rPr>
              <a:t>Leesburg,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5" dirty="0">
                <a:latin typeface="UKIJ Inchike"/>
                <a:cs typeface="UKIJ Inchike"/>
              </a:rPr>
              <a:t>IN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80" dirty="0">
                <a:latin typeface="UKIJ Inchike"/>
                <a:cs typeface="UKIJ Inchike"/>
              </a:rPr>
              <a:t>46538</a:t>
            </a:r>
            <a:r>
              <a:rPr sz="1800" spc="-280" dirty="0">
                <a:latin typeface="UKIJ Inchike"/>
                <a:cs typeface="UKIJ Inchike"/>
              </a:rPr>
              <a:t> Tel: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800.829.7694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15" dirty="0">
                <a:latin typeface="UKIJ Inchike"/>
                <a:cs typeface="UKIJ Inchike"/>
              </a:rPr>
              <a:t>Fax: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50" dirty="0">
                <a:latin typeface="UKIJ Inchike"/>
                <a:cs typeface="UKIJ Inchike"/>
              </a:rPr>
              <a:t>574.453.3797</a:t>
            </a:r>
            <a:endParaRPr sz="1800">
              <a:latin typeface="UKIJ Inchike"/>
              <a:cs typeface="UKIJ Inchike"/>
            </a:endParaRPr>
          </a:p>
          <a:p>
            <a:pPr marL="44450">
              <a:lnSpc>
                <a:spcPct val="100000"/>
              </a:lnSpc>
            </a:pPr>
            <a:r>
              <a:rPr sz="1800" spc="-395" dirty="0">
                <a:latin typeface="Trebuchet MS"/>
                <a:cs typeface="Trebuchet MS"/>
              </a:rPr>
              <a:t>...powerful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85" dirty="0">
                <a:latin typeface="Trebuchet MS"/>
                <a:cs typeface="Trebuchet MS"/>
              </a:rPr>
              <a:t>medicine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330" dirty="0">
                <a:latin typeface="Trebuchet MS"/>
                <a:cs typeface="Trebuchet MS"/>
              </a:rPr>
              <a:t>for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20" dirty="0">
                <a:latin typeface="Trebuchet MS"/>
                <a:cs typeface="Trebuchet MS"/>
              </a:rPr>
              <a:t>your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35" dirty="0">
                <a:latin typeface="Trebuchet MS"/>
                <a:cs typeface="Trebuchet MS"/>
              </a:rPr>
              <a:t>instruments.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6CB62C-1E5A-A962-F18F-DD7A868A8E4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8970"/>
            <a:ext cx="7562088" cy="90924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5436" y="2878255"/>
            <a:ext cx="6393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largest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oldest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independent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organizations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country,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continue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3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offer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surgical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pieces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accessories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field, </a:t>
            </a:r>
            <a:r>
              <a:rPr sz="1200" dirty="0">
                <a:latin typeface="UKIJ Inchike"/>
                <a:cs typeface="UKIJ Inchike"/>
              </a:rPr>
              <a:t>hospitals,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centers.</a:t>
            </a:r>
            <a:endParaRPr sz="1200">
              <a:latin typeface="UKIJ Inchike"/>
              <a:cs typeface="UKIJ Inchike"/>
            </a:endParaRPr>
          </a:p>
          <a:p>
            <a:pPr marL="12700" marR="506095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Extensive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capabilities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offered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for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pneumatic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electrical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hand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pieces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accessories; </a:t>
            </a:r>
            <a:r>
              <a:rPr sz="1200" dirty="0">
                <a:latin typeface="UKIJ Inchike"/>
                <a:cs typeface="UKIJ Inchike"/>
              </a:rPr>
              <a:t>including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but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not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limited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following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OEM’s:</a:t>
            </a:r>
            <a:endParaRPr sz="1200">
              <a:latin typeface="UKIJ Inchike"/>
              <a:cs typeface="UKIJ Inchik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4634" y="4158675"/>
            <a:ext cx="746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indent="-109855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122555" algn="l"/>
              </a:tabLst>
            </a:pPr>
            <a:r>
              <a:rPr sz="1200" spc="-10" dirty="0">
                <a:latin typeface="UKIJ Inchike"/>
                <a:cs typeface="UKIJ Inchike"/>
              </a:rPr>
              <a:t>Stryker</a:t>
            </a:r>
            <a:endParaRPr sz="1200">
              <a:latin typeface="UKIJ Inchike"/>
              <a:cs typeface="UKIJ Inchike"/>
            </a:endParaRPr>
          </a:p>
          <a:p>
            <a:pPr marL="122555" indent="-109855">
              <a:lnSpc>
                <a:spcPct val="100000"/>
              </a:lnSpc>
              <a:buSzPct val="83333"/>
              <a:buChar char="•"/>
              <a:tabLst>
                <a:tab pos="122555" algn="l"/>
              </a:tabLst>
            </a:pPr>
            <a:r>
              <a:rPr sz="1200" spc="-10" dirty="0">
                <a:latin typeface="UKIJ Inchike"/>
                <a:cs typeface="UKIJ Inchike"/>
              </a:rPr>
              <a:t>Brasseler</a:t>
            </a:r>
            <a:endParaRPr sz="1200">
              <a:latin typeface="UKIJ Inchike"/>
              <a:cs typeface="UKIJ Inchike"/>
            </a:endParaRPr>
          </a:p>
          <a:p>
            <a:pPr marL="122555" indent="-109855">
              <a:lnSpc>
                <a:spcPct val="100000"/>
              </a:lnSpc>
              <a:buSzPct val="83333"/>
              <a:buChar char="•"/>
              <a:tabLst>
                <a:tab pos="122555" algn="l"/>
              </a:tabLst>
            </a:pPr>
            <a:r>
              <a:rPr sz="1200" spc="-10" dirty="0">
                <a:latin typeface="UKIJ Inchike"/>
                <a:cs typeface="UKIJ Inchike"/>
              </a:rPr>
              <a:t>Zimmer</a:t>
            </a:r>
            <a:endParaRPr sz="1200">
              <a:latin typeface="UKIJ Inchike"/>
              <a:cs typeface="UKIJ Inchik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3636" y="4158675"/>
            <a:ext cx="1857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indent="-109220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121920" algn="l"/>
              </a:tabLst>
            </a:pPr>
            <a:r>
              <a:rPr sz="1200" spc="-10" dirty="0">
                <a:latin typeface="UKIJ Inchike"/>
                <a:cs typeface="UKIJ Inchike"/>
              </a:rPr>
              <a:t>ConMed/Linvatec/Hall/3M</a:t>
            </a:r>
            <a:endParaRPr sz="1200">
              <a:latin typeface="UKIJ Inchike"/>
              <a:cs typeface="UKIJ Inchike"/>
            </a:endParaRPr>
          </a:p>
          <a:p>
            <a:pPr marL="121920" indent="-109220">
              <a:lnSpc>
                <a:spcPct val="100000"/>
              </a:lnSpc>
              <a:buSzPct val="83333"/>
              <a:buChar char="•"/>
              <a:tabLst>
                <a:tab pos="121920" algn="l"/>
              </a:tabLst>
            </a:pPr>
            <a:r>
              <a:rPr sz="1200" dirty="0">
                <a:latin typeface="UKIJ Inchike"/>
                <a:cs typeface="UKIJ Inchike"/>
              </a:rPr>
              <a:t>Micro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Aire</a:t>
            </a:r>
            <a:endParaRPr sz="1200">
              <a:latin typeface="UKIJ Inchike"/>
              <a:cs typeface="UKIJ Inchike"/>
            </a:endParaRPr>
          </a:p>
          <a:p>
            <a:pPr marL="121920" indent="-109220">
              <a:lnSpc>
                <a:spcPct val="100000"/>
              </a:lnSpc>
              <a:buSzPct val="83333"/>
              <a:buChar char="•"/>
              <a:tabLst>
                <a:tab pos="121920" algn="l"/>
              </a:tabLst>
            </a:pPr>
            <a:r>
              <a:rPr sz="1200" spc="-25" dirty="0">
                <a:latin typeface="UKIJ Inchike"/>
                <a:cs typeface="UKIJ Inchike"/>
              </a:rPr>
              <a:t>W&amp;H</a:t>
            </a:r>
            <a:endParaRPr sz="1200">
              <a:latin typeface="UKIJ Inchike"/>
              <a:cs typeface="UKIJ Inchike"/>
            </a:endParaRPr>
          </a:p>
          <a:p>
            <a:pPr marL="121920" indent="-109220">
              <a:lnSpc>
                <a:spcPct val="100000"/>
              </a:lnSpc>
              <a:buSzPct val="83333"/>
              <a:buChar char="•"/>
              <a:tabLst>
                <a:tab pos="121920" algn="l"/>
              </a:tabLst>
            </a:pPr>
            <a:r>
              <a:rPr sz="1200" spc="-10" dirty="0">
                <a:latin typeface="UKIJ Inchike"/>
                <a:cs typeface="UKIJ Inchike"/>
              </a:rPr>
              <a:t>Synthes</a:t>
            </a:r>
            <a:endParaRPr sz="1200">
              <a:latin typeface="UKIJ Inchike"/>
              <a:cs typeface="UKIJ Inchik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437" y="5073261"/>
            <a:ext cx="658622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KIJ Inchike"/>
                <a:cs typeface="UKIJ Inchike"/>
              </a:rPr>
              <a:t>Features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benefits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apart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from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competition:</a:t>
            </a:r>
            <a:endParaRPr sz="1200">
              <a:latin typeface="UKIJ Inchike"/>
              <a:cs typeface="UKIJ Inchike"/>
            </a:endParaRPr>
          </a:p>
          <a:p>
            <a:pPr marL="786765" indent="-116205">
              <a:lnSpc>
                <a:spcPct val="100000"/>
              </a:lnSpc>
              <a:spcBef>
                <a:spcPts val="1440"/>
              </a:spcBef>
              <a:buChar char="•"/>
              <a:tabLst>
                <a:tab pos="786765" algn="l"/>
              </a:tabLst>
            </a:pPr>
            <a:r>
              <a:rPr sz="1200" dirty="0">
                <a:latin typeface="UKIJ Inchike"/>
                <a:cs typeface="UKIJ Inchike"/>
              </a:rPr>
              <a:t>Nearly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50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years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Experience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Liability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Insurance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FDA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Registered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Machine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Shop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Estimates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available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24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hours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6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month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Warranty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all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parts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labor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performed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Loaners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available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No</a:t>
            </a:r>
            <a:r>
              <a:rPr sz="1200" spc="-1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Charge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</a:t>
            </a:r>
            <a:r>
              <a:rPr sz="1200" spc="-10" dirty="0">
                <a:latin typeface="UKIJ Inchike"/>
                <a:cs typeface="UKIJ Inchike"/>
              </a:rPr>
              <a:t> first-</a:t>
            </a:r>
            <a:r>
              <a:rPr sz="1200" dirty="0">
                <a:latin typeface="UKIJ Inchike"/>
                <a:cs typeface="UKIJ Inchike"/>
              </a:rPr>
              <a:t>come,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first-</a:t>
            </a:r>
            <a:r>
              <a:rPr sz="1200" dirty="0">
                <a:latin typeface="UKIJ Inchike"/>
                <a:cs typeface="UKIJ Inchike"/>
              </a:rPr>
              <a:t>served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basis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Research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Development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equipment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deemed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“obsolete”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“non-</a:t>
            </a:r>
            <a:r>
              <a:rPr sz="1200" dirty="0">
                <a:latin typeface="UKIJ Inchike"/>
                <a:cs typeface="UKIJ Inchike"/>
              </a:rPr>
              <a:t>repairable”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others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New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Equipment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Sales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for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air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hoses,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guards,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adaptors,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much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more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spcBef>
                <a:spcPts val="5"/>
              </a:spcBef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Preventative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Maintenance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Educational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Programs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available</a:t>
            </a:r>
            <a:endParaRPr sz="1200">
              <a:latin typeface="UKIJ Inchike"/>
              <a:cs typeface="UKIJ Inchike"/>
            </a:endParaRPr>
          </a:p>
          <a:p>
            <a:pPr marL="12700" marR="33147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Here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Nuell,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Inc.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corporate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goal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superior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50" dirty="0">
                <a:latin typeface="UKIJ Inchike"/>
                <a:cs typeface="UKIJ Inchike"/>
              </a:rPr>
              <a:t>a </a:t>
            </a: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price.</a:t>
            </a:r>
            <a:r>
              <a:rPr sz="1200" spc="3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will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strive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excellent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 </a:t>
            </a:r>
            <a:r>
              <a:rPr sz="1200" dirty="0">
                <a:latin typeface="UKIJ Inchike"/>
                <a:cs typeface="UKIJ Inchike"/>
              </a:rPr>
              <a:t>while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keeping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patient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safety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utmost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minds.</a:t>
            </a:r>
            <a:endParaRPr sz="1200">
              <a:latin typeface="UKIJ Inchike"/>
              <a:cs typeface="UKIJ Inchik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562215" cy="10058400"/>
            <a:chOff x="0" y="0"/>
            <a:chExt cx="7562215" cy="100584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" y="9035361"/>
              <a:ext cx="7562084" cy="10230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562088" cy="103880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66072" y="1704788"/>
            <a:ext cx="2690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0"/>
              </a:spcBef>
            </a:pPr>
            <a:r>
              <a:rPr sz="1800" spc="-370" dirty="0">
                <a:latin typeface="UKIJ Inchike"/>
                <a:cs typeface="UKIJ Inchike"/>
              </a:rPr>
              <a:t>312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75" dirty="0">
                <a:latin typeface="UKIJ Inchike"/>
                <a:cs typeface="UKIJ Inchike"/>
              </a:rPr>
              <a:t>E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70" dirty="0">
                <a:latin typeface="UKIJ Inchike"/>
                <a:cs typeface="UKIJ Inchike"/>
              </a:rPr>
              <a:t>Van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Buren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290" dirty="0">
                <a:latin typeface="UKIJ Inchike"/>
                <a:cs typeface="UKIJ Inchike"/>
              </a:rPr>
              <a:t>St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20" dirty="0">
                <a:latin typeface="UKIJ Inchike"/>
                <a:cs typeface="UKIJ Inchike"/>
              </a:rPr>
              <a:t>Leesburg,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5" dirty="0">
                <a:latin typeface="UKIJ Inchike"/>
                <a:cs typeface="UKIJ Inchike"/>
              </a:rPr>
              <a:t>IN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80" dirty="0">
                <a:latin typeface="UKIJ Inchike"/>
                <a:cs typeface="UKIJ Inchike"/>
              </a:rPr>
              <a:t>46538</a:t>
            </a:r>
            <a:r>
              <a:rPr sz="1800" spc="-280" dirty="0">
                <a:latin typeface="UKIJ Inchike"/>
                <a:cs typeface="UKIJ Inchike"/>
              </a:rPr>
              <a:t> Tel: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800.829.7694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15" dirty="0">
                <a:latin typeface="UKIJ Inchike"/>
                <a:cs typeface="UKIJ Inchike"/>
              </a:rPr>
              <a:t>Fax: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50" dirty="0">
                <a:latin typeface="UKIJ Inchike"/>
                <a:cs typeface="UKIJ Inchike"/>
              </a:rPr>
              <a:t>574.453.3797</a:t>
            </a:r>
            <a:endParaRPr sz="1800">
              <a:latin typeface="UKIJ Inchike"/>
              <a:cs typeface="UKIJ Inchike"/>
            </a:endParaRPr>
          </a:p>
          <a:p>
            <a:pPr marL="44450">
              <a:lnSpc>
                <a:spcPct val="100000"/>
              </a:lnSpc>
            </a:pPr>
            <a:r>
              <a:rPr sz="1800" spc="-395" dirty="0">
                <a:latin typeface="Trebuchet MS"/>
                <a:cs typeface="Trebuchet MS"/>
              </a:rPr>
              <a:t>...powerful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85" dirty="0">
                <a:latin typeface="Trebuchet MS"/>
                <a:cs typeface="Trebuchet MS"/>
              </a:rPr>
              <a:t>medicine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330" dirty="0">
                <a:latin typeface="Trebuchet MS"/>
                <a:cs typeface="Trebuchet MS"/>
              </a:rPr>
              <a:t>for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20" dirty="0">
                <a:latin typeface="Trebuchet MS"/>
                <a:cs typeface="Trebuchet MS"/>
              </a:rPr>
              <a:t>your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35" dirty="0">
                <a:latin typeface="Trebuchet MS"/>
                <a:cs typeface="Trebuchet MS"/>
              </a:rPr>
              <a:t>instruments.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36" y="8731000"/>
            <a:ext cx="2167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KIJ Inchike"/>
                <a:cs typeface="UKIJ Inchike"/>
              </a:rPr>
              <a:t>Call:</a:t>
            </a:r>
            <a:r>
              <a:rPr sz="2000" spc="-30" dirty="0">
                <a:latin typeface="UKIJ Inchike"/>
                <a:cs typeface="UKIJ Inchike"/>
              </a:rPr>
              <a:t> </a:t>
            </a:r>
            <a:r>
              <a:rPr sz="2000" dirty="0">
                <a:latin typeface="UKIJ Inchike"/>
                <a:cs typeface="UKIJ Inchike"/>
              </a:rPr>
              <a:t>800-829-</a:t>
            </a:r>
            <a:r>
              <a:rPr sz="2000" spc="-20" dirty="0">
                <a:latin typeface="UKIJ Inchike"/>
                <a:cs typeface="UKIJ Inchike"/>
              </a:rPr>
              <a:t>7694</a:t>
            </a:r>
            <a:endParaRPr sz="2000">
              <a:latin typeface="UKIJ Inchike"/>
              <a:cs typeface="UKIJ Inchik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4753" y="8674455"/>
            <a:ext cx="2129155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latin typeface="UKIJ Inchike"/>
                <a:cs typeface="UKIJ Inchike"/>
                <a:hlinkClick r:id="rId5"/>
              </a:rPr>
              <a:t>www.nuell.com</a:t>
            </a:r>
            <a:endParaRPr sz="2450">
              <a:latin typeface="UKIJ Inchike"/>
              <a:cs typeface="UKIJ Inchike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D1537A6-39EB-C211-944C-4E954C5E3F4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0614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9204" y="2817283"/>
            <a:ext cx="6673215" cy="548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1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largest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oldest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independent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organizations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country,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continue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3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offer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surgical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pieces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accessories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field, </a:t>
            </a:r>
            <a:r>
              <a:rPr sz="1200" dirty="0">
                <a:latin typeface="UKIJ Inchike"/>
                <a:cs typeface="UKIJ Inchike"/>
              </a:rPr>
              <a:t>hospitals,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centers.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Be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take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advantage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many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great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offered;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arthroscopic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shaver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repairs.</a:t>
            </a:r>
            <a:endParaRPr sz="1200">
              <a:latin typeface="UKIJ Inchike"/>
              <a:cs typeface="UKIJ Inchike"/>
            </a:endParaRPr>
          </a:p>
          <a:p>
            <a:pPr marL="1986914" marR="2112010" indent="25400" algn="ctr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3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business</a:t>
            </a:r>
            <a:r>
              <a:rPr sz="1200" spc="-20" dirty="0">
                <a:latin typeface="UKIJ Inchike"/>
                <a:cs typeface="UKIJ Inchike"/>
              </a:rPr>
              <a:t> days </a:t>
            </a:r>
            <a:r>
              <a:rPr sz="1200" dirty="0">
                <a:latin typeface="UKIJ Inchike"/>
                <a:cs typeface="UKIJ Inchike"/>
              </a:rPr>
              <a:t>Trained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Technicians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Factory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Setting </a:t>
            </a:r>
            <a:r>
              <a:rPr sz="1200" dirty="0">
                <a:latin typeface="UKIJ Inchike"/>
                <a:cs typeface="UKIJ Inchike"/>
              </a:rPr>
              <a:t>High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Quality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UKIJ Inchike"/>
                <a:cs typeface="UKIJ Inchike"/>
              </a:rPr>
              <a:t>Features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benefits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apart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from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competition:</a:t>
            </a:r>
            <a:endParaRPr sz="1200">
              <a:latin typeface="UKIJ Inchike"/>
              <a:cs typeface="UKIJ Inchike"/>
            </a:endParaRPr>
          </a:p>
          <a:p>
            <a:pPr marL="786765" indent="-116205">
              <a:lnSpc>
                <a:spcPct val="100000"/>
              </a:lnSpc>
              <a:spcBef>
                <a:spcPts val="1440"/>
              </a:spcBef>
              <a:buChar char="•"/>
              <a:tabLst>
                <a:tab pos="786765" algn="l"/>
              </a:tabLst>
            </a:pPr>
            <a:r>
              <a:rPr sz="1200" dirty="0">
                <a:latin typeface="UKIJ Inchike"/>
                <a:cs typeface="UKIJ Inchike"/>
              </a:rPr>
              <a:t>Nearly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50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years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Experience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Liability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Insurance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FDA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Registered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Machine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Shop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Estimates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available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24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hours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6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month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Warranty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all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parts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labor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performed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Loaners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available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No</a:t>
            </a:r>
            <a:r>
              <a:rPr sz="1200" spc="-1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Charge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</a:t>
            </a:r>
            <a:r>
              <a:rPr sz="1200" spc="-10" dirty="0">
                <a:latin typeface="UKIJ Inchike"/>
                <a:cs typeface="UKIJ Inchike"/>
              </a:rPr>
              <a:t> first-</a:t>
            </a:r>
            <a:r>
              <a:rPr sz="1200" dirty="0">
                <a:latin typeface="UKIJ Inchike"/>
                <a:cs typeface="UKIJ Inchike"/>
              </a:rPr>
              <a:t>come,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first-</a:t>
            </a:r>
            <a:r>
              <a:rPr sz="1200" dirty="0">
                <a:latin typeface="UKIJ Inchike"/>
                <a:cs typeface="UKIJ Inchike"/>
              </a:rPr>
              <a:t>served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basis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Research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Development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equipment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deemed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“obsolete”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“non-</a:t>
            </a:r>
            <a:r>
              <a:rPr sz="1200" dirty="0">
                <a:latin typeface="UKIJ Inchike"/>
                <a:cs typeface="UKIJ Inchike"/>
              </a:rPr>
              <a:t>repairable”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others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Preventative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Maintenance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Educational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Programs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available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1200">
              <a:latin typeface="UKIJ Inchike"/>
              <a:cs typeface="UKIJ Inchike"/>
            </a:endParaRPr>
          </a:p>
          <a:p>
            <a:pPr marL="12700" marR="418465" indent="-635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Here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Nuell,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Inc.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corporate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goal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superior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50" dirty="0">
                <a:latin typeface="UKIJ Inchike"/>
                <a:cs typeface="UKIJ Inchike"/>
              </a:rPr>
              <a:t>a </a:t>
            </a: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price.</a:t>
            </a:r>
            <a:r>
              <a:rPr sz="1200" spc="3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will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strive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excellent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 </a:t>
            </a:r>
            <a:r>
              <a:rPr sz="1200" dirty="0">
                <a:latin typeface="UKIJ Inchike"/>
                <a:cs typeface="UKIJ Inchike"/>
              </a:rPr>
              <a:t>while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keeping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patient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safety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utmost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minds.</a:t>
            </a:r>
            <a:endParaRPr sz="1200">
              <a:latin typeface="UKIJ Inchike"/>
              <a:cs typeface="UKIJ Inchik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36" y="8731000"/>
            <a:ext cx="2167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KIJ Inchike"/>
                <a:cs typeface="UKIJ Inchike"/>
              </a:rPr>
              <a:t>Call:</a:t>
            </a:r>
            <a:r>
              <a:rPr sz="2000" spc="-30" dirty="0">
                <a:latin typeface="UKIJ Inchike"/>
                <a:cs typeface="UKIJ Inchike"/>
              </a:rPr>
              <a:t> </a:t>
            </a:r>
            <a:r>
              <a:rPr sz="2000" dirty="0">
                <a:latin typeface="UKIJ Inchike"/>
                <a:cs typeface="UKIJ Inchike"/>
              </a:rPr>
              <a:t>800-829-</a:t>
            </a:r>
            <a:r>
              <a:rPr sz="2000" spc="-20" dirty="0">
                <a:latin typeface="UKIJ Inchike"/>
                <a:cs typeface="UKIJ Inchike"/>
              </a:rPr>
              <a:t>7694</a:t>
            </a:r>
            <a:endParaRPr sz="2000">
              <a:latin typeface="UKIJ Inchike"/>
              <a:cs typeface="UKIJ Inchik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753" y="8674455"/>
            <a:ext cx="2129155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latin typeface="UKIJ Inchike"/>
                <a:cs typeface="UKIJ Inchike"/>
                <a:hlinkClick r:id="rId3"/>
              </a:rPr>
              <a:t>www.nuell.com</a:t>
            </a:r>
            <a:endParaRPr sz="2450">
              <a:latin typeface="UKIJ Inchike"/>
              <a:cs typeface="UKIJ Inchik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6072" y="1704788"/>
            <a:ext cx="2690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0"/>
              </a:spcBef>
            </a:pPr>
            <a:r>
              <a:rPr sz="1800" spc="-370" dirty="0">
                <a:latin typeface="UKIJ Inchike"/>
                <a:cs typeface="UKIJ Inchike"/>
              </a:rPr>
              <a:t>312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75" dirty="0">
                <a:latin typeface="UKIJ Inchike"/>
                <a:cs typeface="UKIJ Inchike"/>
              </a:rPr>
              <a:t>E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70" dirty="0">
                <a:latin typeface="UKIJ Inchike"/>
                <a:cs typeface="UKIJ Inchike"/>
              </a:rPr>
              <a:t>Van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Buren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290" dirty="0">
                <a:latin typeface="UKIJ Inchike"/>
                <a:cs typeface="UKIJ Inchike"/>
              </a:rPr>
              <a:t>St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20" dirty="0">
                <a:latin typeface="UKIJ Inchike"/>
                <a:cs typeface="UKIJ Inchike"/>
              </a:rPr>
              <a:t>Leesburg,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5" dirty="0">
                <a:latin typeface="UKIJ Inchike"/>
                <a:cs typeface="UKIJ Inchike"/>
              </a:rPr>
              <a:t>IN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80" dirty="0">
                <a:latin typeface="UKIJ Inchike"/>
                <a:cs typeface="UKIJ Inchike"/>
              </a:rPr>
              <a:t>46538</a:t>
            </a:r>
            <a:r>
              <a:rPr sz="1800" spc="-280" dirty="0">
                <a:latin typeface="UKIJ Inchike"/>
                <a:cs typeface="UKIJ Inchike"/>
              </a:rPr>
              <a:t> Tel: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800.829.7694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15" dirty="0">
                <a:latin typeface="UKIJ Inchike"/>
                <a:cs typeface="UKIJ Inchike"/>
              </a:rPr>
              <a:t>Fax: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50" dirty="0">
                <a:latin typeface="UKIJ Inchike"/>
                <a:cs typeface="UKIJ Inchike"/>
              </a:rPr>
              <a:t>574.453.3797</a:t>
            </a:r>
            <a:endParaRPr sz="1800">
              <a:latin typeface="UKIJ Inchike"/>
              <a:cs typeface="UKIJ Inchike"/>
            </a:endParaRPr>
          </a:p>
          <a:p>
            <a:pPr marL="44450">
              <a:lnSpc>
                <a:spcPct val="100000"/>
              </a:lnSpc>
            </a:pPr>
            <a:r>
              <a:rPr sz="1800" spc="-395" dirty="0">
                <a:latin typeface="Trebuchet MS"/>
                <a:cs typeface="Trebuchet MS"/>
              </a:rPr>
              <a:t>...powerful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85" dirty="0">
                <a:latin typeface="Trebuchet MS"/>
                <a:cs typeface="Trebuchet MS"/>
              </a:rPr>
              <a:t>medicine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330" dirty="0">
                <a:latin typeface="Trebuchet MS"/>
                <a:cs typeface="Trebuchet MS"/>
              </a:rPr>
              <a:t>for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20" dirty="0">
                <a:latin typeface="Trebuchet MS"/>
                <a:cs typeface="Trebuchet MS"/>
              </a:rPr>
              <a:t>your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35" dirty="0">
                <a:latin typeface="Trebuchet MS"/>
                <a:cs typeface="Trebuchet MS"/>
              </a:rPr>
              <a:t>instruments.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766EA4-369A-A400-EF80-F13FD9DBADC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89" y="515020"/>
            <a:ext cx="7306237" cy="922031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F5671EB-F378-880D-5375-465F460429B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0614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9005" y="2872118"/>
            <a:ext cx="6947534" cy="545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8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largest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oldest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independent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organizations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country,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continue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meet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needs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demands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field,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hospitals,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centers.</a:t>
            </a:r>
            <a:endParaRPr sz="1200">
              <a:latin typeface="UKIJ Inchike"/>
              <a:cs typeface="UKIJ Inchike"/>
            </a:endParaRPr>
          </a:p>
          <a:p>
            <a:pPr marL="12700" marR="306705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Be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take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advantage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many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great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offered;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surgical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instrument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repairs. </a:t>
            </a:r>
            <a:r>
              <a:rPr sz="1200" dirty="0">
                <a:latin typeface="UKIJ Inchike"/>
                <a:cs typeface="UKIJ Inchike"/>
              </a:rPr>
              <a:t>From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general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sharpening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most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delicate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repairs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UKIJ Inchike"/>
              <a:cs typeface="UKIJ Inchike"/>
            </a:endParaRPr>
          </a:p>
          <a:p>
            <a:pPr marL="1986914" marR="2385695" indent="25400" algn="ctr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3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business</a:t>
            </a:r>
            <a:r>
              <a:rPr sz="1200" spc="-20" dirty="0">
                <a:latin typeface="UKIJ Inchike"/>
                <a:cs typeface="UKIJ Inchike"/>
              </a:rPr>
              <a:t> days </a:t>
            </a:r>
            <a:r>
              <a:rPr sz="1200" dirty="0">
                <a:latin typeface="UKIJ Inchike"/>
                <a:cs typeface="UKIJ Inchike"/>
              </a:rPr>
              <a:t>Trained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Technicians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Factory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Setting </a:t>
            </a:r>
            <a:r>
              <a:rPr sz="1200" dirty="0">
                <a:latin typeface="UKIJ Inchike"/>
                <a:cs typeface="UKIJ Inchike"/>
              </a:rPr>
              <a:t>High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Quality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Other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features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benefits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that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apart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from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competition: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spcBef>
                <a:spcPts val="1440"/>
              </a:spcBef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Nearly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50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years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Experience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Liability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Insurance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FDA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Registered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Machine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Shop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Estimates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available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24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hours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spcBef>
                <a:spcPts val="5"/>
              </a:spcBef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Research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Development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equipment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deemed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“obsolete”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“non-</a:t>
            </a:r>
            <a:r>
              <a:rPr sz="1200" dirty="0">
                <a:latin typeface="UKIJ Inchike"/>
                <a:cs typeface="UKIJ Inchike"/>
              </a:rPr>
              <a:t>repairable”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others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Preventative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Maintenance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Educational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Programs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available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UKIJ Inchike"/>
              <a:cs typeface="UKIJ Inchike"/>
            </a:endParaRPr>
          </a:p>
          <a:p>
            <a:pPr marL="12700" marR="692150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Here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Nuell,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Inc.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corporate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goal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superior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50" dirty="0">
                <a:latin typeface="UKIJ Inchike"/>
                <a:cs typeface="UKIJ Inchike"/>
              </a:rPr>
              <a:t>a </a:t>
            </a: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price.</a:t>
            </a:r>
            <a:r>
              <a:rPr sz="1200" spc="3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will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strive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excellent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 </a:t>
            </a:r>
            <a:r>
              <a:rPr sz="1200" dirty="0">
                <a:latin typeface="UKIJ Inchike"/>
                <a:cs typeface="UKIJ Inchike"/>
              </a:rPr>
              <a:t>while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keeping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patient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safety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utmost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minds.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UKIJ Inchike"/>
                <a:cs typeface="UKIJ Inchike"/>
              </a:rPr>
              <a:t>Contact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department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other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questions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you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have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regarding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these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services.</a:t>
            </a:r>
            <a:endParaRPr sz="1200">
              <a:latin typeface="UKIJ Inchike"/>
              <a:cs typeface="UKIJ Inchik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36" y="8731000"/>
            <a:ext cx="2167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KIJ Inchike"/>
                <a:cs typeface="UKIJ Inchike"/>
              </a:rPr>
              <a:t>Call:</a:t>
            </a:r>
            <a:r>
              <a:rPr sz="2000" spc="-30" dirty="0">
                <a:latin typeface="UKIJ Inchike"/>
                <a:cs typeface="UKIJ Inchike"/>
              </a:rPr>
              <a:t> </a:t>
            </a:r>
            <a:r>
              <a:rPr sz="2000" dirty="0">
                <a:latin typeface="UKIJ Inchike"/>
                <a:cs typeface="UKIJ Inchike"/>
              </a:rPr>
              <a:t>800-829-</a:t>
            </a:r>
            <a:r>
              <a:rPr sz="2000" spc="-20" dirty="0">
                <a:latin typeface="UKIJ Inchike"/>
                <a:cs typeface="UKIJ Inchike"/>
              </a:rPr>
              <a:t>7694</a:t>
            </a:r>
            <a:endParaRPr sz="2000">
              <a:latin typeface="UKIJ Inchike"/>
              <a:cs typeface="UKIJ Inchik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753" y="8674455"/>
            <a:ext cx="2129155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latin typeface="UKIJ Inchike"/>
                <a:cs typeface="UKIJ Inchike"/>
                <a:hlinkClick r:id="rId3"/>
              </a:rPr>
              <a:t>www.nuell.com</a:t>
            </a:r>
            <a:endParaRPr sz="2450">
              <a:latin typeface="UKIJ Inchike"/>
              <a:cs typeface="UKIJ Inchik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6072" y="1704788"/>
            <a:ext cx="2690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0"/>
              </a:spcBef>
            </a:pPr>
            <a:r>
              <a:rPr sz="1800" spc="-370" dirty="0">
                <a:latin typeface="UKIJ Inchike"/>
                <a:cs typeface="UKIJ Inchike"/>
              </a:rPr>
              <a:t>312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75" dirty="0">
                <a:latin typeface="UKIJ Inchike"/>
                <a:cs typeface="UKIJ Inchike"/>
              </a:rPr>
              <a:t>E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70" dirty="0">
                <a:latin typeface="UKIJ Inchike"/>
                <a:cs typeface="UKIJ Inchike"/>
              </a:rPr>
              <a:t>Van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Buren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290" dirty="0">
                <a:latin typeface="UKIJ Inchike"/>
                <a:cs typeface="UKIJ Inchike"/>
              </a:rPr>
              <a:t>St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20" dirty="0">
                <a:latin typeface="UKIJ Inchike"/>
                <a:cs typeface="UKIJ Inchike"/>
              </a:rPr>
              <a:t>Leesburg,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5" dirty="0">
                <a:latin typeface="UKIJ Inchike"/>
                <a:cs typeface="UKIJ Inchike"/>
              </a:rPr>
              <a:t>IN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80" dirty="0">
                <a:latin typeface="UKIJ Inchike"/>
                <a:cs typeface="UKIJ Inchike"/>
              </a:rPr>
              <a:t>46538</a:t>
            </a:r>
            <a:r>
              <a:rPr sz="1800" spc="-280" dirty="0">
                <a:latin typeface="UKIJ Inchike"/>
                <a:cs typeface="UKIJ Inchike"/>
              </a:rPr>
              <a:t> Tel: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800.829.7694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15" dirty="0">
                <a:latin typeface="UKIJ Inchike"/>
                <a:cs typeface="UKIJ Inchike"/>
              </a:rPr>
              <a:t>Fax: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50" dirty="0">
                <a:latin typeface="UKIJ Inchike"/>
                <a:cs typeface="UKIJ Inchike"/>
              </a:rPr>
              <a:t>574.453.3797</a:t>
            </a:r>
            <a:endParaRPr sz="1800">
              <a:latin typeface="UKIJ Inchike"/>
              <a:cs typeface="UKIJ Inchike"/>
            </a:endParaRPr>
          </a:p>
          <a:p>
            <a:pPr marL="44450">
              <a:lnSpc>
                <a:spcPct val="100000"/>
              </a:lnSpc>
            </a:pPr>
            <a:r>
              <a:rPr sz="1800" spc="-395" dirty="0">
                <a:latin typeface="Trebuchet MS"/>
                <a:cs typeface="Trebuchet MS"/>
              </a:rPr>
              <a:t>...powerful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85" dirty="0">
                <a:latin typeface="Trebuchet MS"/>
                <a:cs typeface="Trebuchet MS"/>
              </a:rPr>
              <a:t>medicine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330" dirty="0">
                <a:latin typeface="Trebuchet MS"/>
                <a:cs typeface="Trebuchet MS"/>
              </a:rPr>
              <a:t>for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20" dirty="0">
                <a:latin typeface="Trebuchet MS"/>
                <a:cs typeface="Trebuchet MS"/>
              </a:rPr>
              <a:t>your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35" dirty="0">
                <a:latin typeface="Trebuchet MS"/>
                <a:cs typeface="Trebuchet MS"/>
              </a:rPr>
              <a:t>instruments.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D2A135-B9D4-020A-8EF9-4D5F078D664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0614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9009" y="2841631"/>
            <a:ext cx="6947534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8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largest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oldest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independent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organizations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country,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continue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meet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needs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demands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field,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hospitals,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centers.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Be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take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advantage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many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great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offered;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surgical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scope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repairs.</a:t>
            </a:r>
            <a:endParaRPr sz="1200">
              <a:latin typeface="UKIJ Inchike"/>
              <a:cs typeface="UKIJ Inchike"/>
            </a:endParaRPr>
          </a:p>
          <a:p>
            <a:pPr marL="1986914" marR="2385695" indent="25400" algn="ctr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7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business</a:t>
            </a:r>
            <a:r>
              <a:rPr sz="1200" spc="-20" dirty="0">
                <a:latin typeface="UKIJ Inchike"/>
                <a:cs typeface="UKIJ Inchike"/>
              </a:rPr>
              <a:t> days </a:t>
            </a:r>
            <a:r>
              <a:rPr sz="1200" dirty="0">
                <a:latin typeface="UKIJ Inchike"/>
                <a:cs typeface="UKIJ Inchike"/>
              </a:rPr>
              <a:t>Trained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Technicians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Factory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Setting </a:t>
            </a:r>
            <a:r>
              <a:rPr sz="1200" dirty="0">
                <a:latin typeface="UKIJ Inchike"/>
                <a:cs typeface="UKIJ Inchike"/>
              </a:rPr>
              <a:t>High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Quality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Other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features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benefits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that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apart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from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competition: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spcBef>
                <a:spcPts val="1440"/>
              </a:spcBef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Nearly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50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years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Experience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Liability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Insurance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FDA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Registered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Machine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Shop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Estimates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available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24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hours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6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month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Warranty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all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parts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labor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performed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spcBef>
                <a:spcPts val="5"/>
              </a:spcBef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Loaners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available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No</a:t>
            </a:r>
            <a:r>
              <a:rPr sz="1200" spc="-1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Charge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</a:t>
            </a:r>
            <a:r>
              <a:rPr sz="1200" spc="-10" dirty="0">
                <a:latin typeface="UKIJ Inchike"/>
                <a:cs typeface="UKIJ Inchike"/>
              </a:rPr>
              <a:t> first-</a:t>
            </a:r>
            <a:r>
              <a:rPr sz="1200" dirty="0">
                <a:latin typeface="UKIJ Inchike"/>
                <a:cs typeface="UKIJ Inchike"/>
              </a:rPr>
              <a:t>come,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first-</a:t>
            </a:r>
            <a:r>
              <a:rPr sz="1200" dirty="0">
                <a:latin typeface="UKIJ Inchike"/>
                <a:cs typeface="UKIJ Inchike"/>
              </a:rPr>
              <a:t>served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basis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Research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Development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equipment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deemed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“obsolete”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“non-</a:t>
            </a:r>
            <a:r>
              <a:rPr sz="1200" dirty="0">
                <a:latin typeface="UKIJ Inchike"/>
                <a:cs typeface="UKIJ Inchike"/>
              </a:rPr>
              <a:t>repairable”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others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Preventative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Maintenance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Educational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Programs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available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200">
              <a:latin typeface="UKIJ Inchike"/>
              <a:cs typeface="UKIJ Inchike"/>
            </a:endParaRPr>
          </a:p>
          <a:p>
            <a:pPr marL="12700" marR="692150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Here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Nuell,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Inc.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corporate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goal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superior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50" dirty="0">
                <a:latin typeface="UKIJ Inchike"/>
                <a:cs typeface="UKIJ Inchike"/>
              </a:rPr>
              <a:t>a </a:t>
            </a: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price.</a:t>
            </a:r>
            <a:r>
              <a:rPr sz="1200" spc="3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will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strive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excellent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 </a:t>
            </a:r>
            <a:r>
              <a:rPr sz="1200" dirty="0">
                <a:latin typeface="UKIJ Inchike"/>
                <a:cs typeface="UKIJ Inchike"/>
              </a:rPr>
              <a:t>while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keeping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patient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safety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utmost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minds.</a:t>
            </a: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Contact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department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other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questions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you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have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regarding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these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services.</a:t>
            </a:r>
            <a:endParaRPr sz="1200">
              <a:latin typeface="UKIJ Inchike"/>
              <a:cs typeface="UKIJ Inchik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36" y="8731000"/>
            <a:ext cx="2167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KIJ Inchike"/>
                <a:cs typeface="UKIJ Inchike"/>
              </a:rPr>
              <a:t>Call:</a:t>
            </a:r>
            <a:r>
              <a:rPr sz="2000" spc="-30" dirty="0">
                <a:latin typeface="UKIJ Inchike"/>
                <a:cs typeface="UKIJ Inchike"/>
              </a:rPr>
              <a:t> </a:t>
            </a:r>
            <a:r>
              <a:rPr sz="2000" dirty="0">
                <a:latin typeface="UKIJ Inchike"/>
                <a:cs typeface="UKIJ Inchike"/>
              </a:rPr>
              <a:t>800-829-</a:t>
            </a:r>
            <a:r>
              <a:rPr sz="2000" spc="-20" dirty="0">
                <a:latin typeface="UKIJ Inchike"/>
                <a:cs typeface="UKIJ Inchike"/>
              </a:rPr>
              <a:t>7694</a:t>
            </a:r>
            <a:endParaRPr sz="2000">
              <a:latin typeface="UKIJ Inchike"/>
              <a:cs typeface="UKIJ Inchik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753" y="8674455"/>
            <a:ext cx="2129155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latin typeface="UKIJ Inchike"/>
                <a:cs typeface="UKIJ Inchike"/>
                <a:hlinkClick r:id="rId3"/>
              </a:rPr>
              <a:t>www.nuell.com</a:t>
            </a:r>
            <a:endParaRPr sz="2450">
              <a:latin typeface="UKIJ Inchike"/>
              <a:cs typeface="UKIJ Inchik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6072" y="1704788"/>
            <a:ext cx="2690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0"/>
              </a:spcBef>
            </a:pPr>
            <a:r>
              <a:rPr sz="1800" spc="-370" dirty="0">
                <a:latin typeface="UKIJ Inchike"/>
                <a:cs typeface="UKIJ Inchike"/>
              </a:rPr>
              <a:t>312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75" dirty="0">
                <a:latin typeface="UKIJ Inchike"/>
                <a:cs typeface="UKIJ Inchike"/>
              </a:rPr>
              <a:t>E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70" dirty="0">
                <a:latin typeface="UKIJ Inchike"/>
                <a:cs typeface="UKIJ Inchike"/>
              </a:rPr>
              <a:t>Van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Buren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290" dirty="0">
                <a:latin typeface="UKIJ Inchike"/>
                <a:cs typeface="UKIJ Inchike"/>
              </a:rPr>
              <a:t>St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20" dirty="0">
                <a:latin typeface="UKIJ Inchike"/>
                <a:cs typeface="UKIJ Inchike"/>
              </a:rPr>
              <a:t>Leesburg,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5" dirty="0">
                <a:latin typeface="UKIJ Inchike"/>
                <a:cs typeface="UKIJ Inchike"/>
              </a:rPr>
              <a:t>IN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80" dirty="0">
                <a:latin typeface="UKIJ Inchike"/>
                <a:cs typeface="UKIJ Inchike"/>
              </a:rPr>
              <a:t>46538</a:t>
            </a:r>
            <a:r>
              <a:rPr sz="1800" spc="-280" dirty="0">
                <a:latin typeface="UKIJ Inchike"/>
                <a:cs typeface="UKIJ Inchike"/>
              </a:rPr>
              <a:t> Tel: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800.829.7694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15" dirty="0">
                <a:latin typeface="UKIJ Inchike"/>
                <a:cs typeface="UKIJ Inchike"/>
              </a:rPr>
              <a:t>Fax: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50" dirty="0">
                <a:latin typeface="UKIJ Inchike"/>
                <a:cs typeface="UKIJ Inchike"/>
              </a:rPr>
              <a:t>574.453.3797</a:t>
            </a:r>
            <a:endParaRPr sz="1800">
              <a:latin typeface="UKIJ Inchike"/>
              <a:cs typeface="UKIJ Inchike"/>
            </a:endParaRPr>
          </a:p>
          <a:p>
            <a:pPr marL="44450">
              <a:lnSpc>
                <a:spcPct val="100000"/>
              </a:lnSpc>
            </a:pPr>
            <a:r>
              <a:rPr sz="1800" spc="-395" dirty="0">
                <a:latin typeface="Trebuchet MS"/>
                <a:cs typeface="Trebuchet MS"/>
              </a:rPr>
              <a:t>...powerful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85" dirty="0">
                <a:latin typeface="Trebuchet MS"/>
                <a:cs typeface="Trebuchet MS"/>
              </a:rPr>
              <a:t>medicine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330" dirty="0">
                <a:latin typeface="Trebuchet MS"/>
                <a:cs typeface="Trebuchet MS"/>
              </a:rPr>
              <a:t>for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20" dirty="0">
                <a:latin typeface="Trebuchet MS"/>
                <a:cs typeface="Trebuchet MS"/>
              </a:rPr>
              <a:t>your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35" dirty="0">
                <a:latin typeface="Trebuchet MS"/>
                <a:cs typeface="Trebuchet MS"/>
              </a:rPr>
              <a:t>instruments.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1240300-284A-89CF-A5C9-207F2C40DD2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0614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9003" y="2948283"/>
            <a:ext cx="6947534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8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largest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oldest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independent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organizations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country,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continue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meet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needs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demands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oral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field,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hospitals,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surgery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centers.</a:t>
            </a:r>
            <a:endParaRPr sz="1200">
              <a:latin typeface="UKIJ Inchike"/>
              <a:cs typeface="UKIJ Inchike"/>
            </a:endParaRPr>
          </a:p>
          <a:p>
            <a:pPr marL="12700" marR="1778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Be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take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advantage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many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great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offered;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cameras,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cryoprobes, </a:t>
            </a:r>
            <a:r>
              <a:rPr sz="1200" dirty="0">
                <a:latin typeface="UKIJ Inchike"/>
                <a:cs typeface="UKIJ Inchike"/>
              </a:rPr>
              <a:t>fiberoptic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cables,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phaco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pieces,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much</a:t>
            </a:r>
            <a:r>
              <a:rPr sz="1200" spc="-20" dirty="0">
                <a:latin typeface="UKIJ Inchike"/>
                <a:cs typeface="UKIJ Inchike"/>
              </a:rPr>
              <a:t> more</a:t>
            </a:r>
            <a:endParaRPr sz="1200">
              <a:latin typeface="UKIJ Inchike"/>
              <a:cs typeface="UKIJ Inchike"/>
            </a:endParaRPr>
          </a:p>
          <a:p>
            <a:pPr marL="1986914" marR="2385695" indent="25400" algn="ctr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7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business</a:t>
            </a:r>
            <a:r>
              <a:rPr sz="1200" spc="-20" dirty="0">
                <a:latin typeface="UKIJ Inchike"/>
                <a:cs typeface="UKIJ Inchike"/>
              </a:rPr>
              <a:t> days </a:t>
            </a:r>
            <a:r>
              <a:rPr sz="1200" dirty="0">
                <a:latin typeface="UKIJ Inchike"/>
                <a:cs typeface="UKIJ Inchike"/>
              </a:rPr>
              <a:t>Trained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Technicians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Factory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Setting </a:t>
            </a:r>
            <a:r>
              <a:rPr sz="1200" dirty="0">
                <a:latin typeface="UKIJ Inchike"/>
                <a:cs typeface="UKIJ Inchike"/>
              </a:rPr>
              <a:t>High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Quality</a:t>
            </a: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UKIJ Inchike"/>
                <a:cs typeface="UKIJ Inchike"/>
              </a:rPr>
              <a:t>Other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features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benefits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that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apart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from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competition: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spcBef>
                <a:spcPts val="1440"/>
              </a:spcBef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Nearly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50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years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of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Experience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spcBef>
                <a:spcPts val="5"/>
              </a:spcBef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Liability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Insurance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FDA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Registered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Machine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Shop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Estimates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available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24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hours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50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6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month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Warranty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on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all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parts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labor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performed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house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Research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Development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Ability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equipment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deemed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“obsolete”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“non-</a:t>
            </a:r>
            <a:r>
              <a:rPr sz="1200" dirty="0">
                <a:latin typeface="UKIJ Inchike"/>
                <a:cs typeface="UKIJ Inchike"/>
              </a:rPr>
              <a:t>repairable”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by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others</a:t>
            </a:r>
            <a:endParaRPr sz="1200">
              <a:latin typeface="UKIJ Inchike"/>
              <a:cs typeface="UKIJ Inchike"/>
            </a:endParaRPr>
          </a:p>
          <a:p>
            <a:pPr marL="779780" indent="-109220">
              <a:lnSpc>
                <a:spcPct val="100000"/>
              </a:lnSpc>
              <a:buChar char="•"/>
              <a:tabLst>
                <a:tab pos="779780" algn="l"/>
              </a:tabLst>
            </a:pPr>
            <a:r>
              <a:rPr sz="1200" dirty="0">
                <a:latin typeface="UKIJ Inchike"/>
                <a:cs typeface="UKIJ Inchike"/>
              </a:rPr>
              <a:t>Preventative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Maintenance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and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Educational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Programs</a:t>
            </a:r>
            <a:r>
              <a:rPr sz="1200" spc="-4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available</a:t>
            </a:r>
            <a:endParaRPr sz="1200">
              <a:latin typeface="UKIJ Inchike"/>
              <a:cs typeface="UKIJ Inchike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200">
              <a:latin typeface="UKIJ Inchike"/>
              <a:cs typeface="UKIJ Inchike"/>
            </a:endParaRPr>
          </a:p>
          <a:p>
            <a:pPr marL="12700" marR="692150">
              <a:lnSpc>
                <a:spcPct val="100000"/>
              </a:lnSpc>
            </a:pPr>
            <a:r>
              <a:rPr sz="1200" dirty="0">
                <a:latin typeface="UKIJ Inchike"/>
                <a:cs typeface="UKIJ Inchike"/>
              </a:rPr>
              <a:t>Here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Nuell,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Inc.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corporate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goal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superior</a:t>
            </a:r>
            <a:r>
              <a:rPr sz="1200" spc="-1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repairs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at</a:t>
            </a:r>
            <a:r>
              <a:rPr sz="1200" spc="-20" dirty="0">
                <a:latin typeface="UKIJ Inchike"/>
                <a:cs typeface="UKIJ Inchike"/>
              </a:rPr>
              <a:t> </a:t>
            </a:r>
            <a:r>
              <a:rPr sz="1200" spc="-50" dirty="0">
                <a:latin typeface="UKIJ Inchike"/>
                <a:cs typeface="UKIJ Inchike"/>
              </a:rPr>
              <a:t>a </a:t>
            </a:r>
            <a:r>
              <a:rPr sz="1200" dirty="0">
                <a:latin typeface="UKIJ Inchike"/>
                <a:cs typeface="UKIJ Inchike"/>
              </a:rPr>
              <a:t>competitive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price.</a:t>
            </a:r>
            <a:r>
              <a:rPr sz="1200" spc="3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will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strive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to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provide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excellent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turnaround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20" dirty="0">
                <a:latin typeface="UKIJ Inchike"/>
                <a:cs typeface="UKIJ Inchike"/>
              </a:rPr>
              <a:t>time </a:t>
            </a:r>
            <a:r>
              <a:rPr sz="1200" dirty="0">
                <a:latin typeface="UKIJ Inchike"/>
                <a:cs typeface="UKIJ Inchike"/>
              </a:rPr>
              <a:t>while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keeping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patient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safety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utmost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in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minds.</a:t>
            </a:r>
            <a:endParaRPr sz="1200">
              <a:latin typeface="UKIJ Inchike"/>
              <a:cs typeface="UKIJ Inchike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200" dirty="0">
                <a:latin typeface="UKIJ Inchike"/>
                <a:cs typeface="UKIJ Inchike"/>
              </a:rPr>
              <a:t>Contact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our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Customer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Service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department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with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any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other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questions</a:t>
            </a:r>
            <a:r>
              <a:rPr sz="1200" spc="-25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you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have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regarding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dirty="0">
                <a:latin typeface="UKIJ Inchike"/>
                <a:cs typeface="UKIJ Inchike"/>
              </a:rPr>
              <a:t>these</a:t>
            </a:r>
            <a:r>
              <a:rPr sz="1200" spc="-30" dirty="0">
                <a:latin typeface="UKIJ Inchike"/>
                <a:cs typeface="UKIJ Inchike"/>
              </a:rPr>
              <a:t> </a:t>
            </a:r>
            <a:r>
              <a:rPr sz="1200" spc="-10" dirty="0">
                <a:latin typeface="UKIJ Inchike"/>
                <a:cs typeface="UKIJ Inchike"/>
              </a:rPr>
              <a:t>services.</a:t>
            </a:r>
            <a:endParaRPr sz="1200">
              <a:latin typeface="UKIJ Inchike"/>
              <a:cs typeface="UKIJ Inchik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36" y="8731000"/>
            <a:ext cx="2167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KIJ Inchike"/>
                <a:cs typeface="UKIJ Inchike"/>
              </a:rPr>
              <a:t>Call:</a:t>
            </a:r>
            <a:r>
              <a:rPr sz="2000" spc="-30" dirty="0">
                <a:latin typeface="UKIJ Inchike"/>
                <a:cs typeface="UKIJ Inchike"/>
              </a:rPr>
              <a:t> </a:t>
            </a:r>
            <a:r>
              <a:rPr sz="2000" dirty="0">
                <a:latin typeface="UKIJ Inchike"/>
                <a:cs typeface="UKIJ Inchike"/>
              </a:rPr>
              <a:t>800-829-</a:t>
            </a:r>
            <a:r>
              <a:rPr sz="2000" spc="-20" dirty="0">
                <a:latin typeface="UKIJ Inchike"/>
                <a:cs typeface="UKIJ Inchike"/>
              </a:rPr>
              <a:t>7694</a:t>
            </a:r>
            <a:endParaRPr sz="2000">
              <a:latin typeface="UKIJ Inchike"/>
              <a:cs typeface="UKIJ Inchik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753" y="8674455"/>
            <a:ext cx="2129155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latin typeface="UKIJ Inchike"/>
                <a:cs typeface="UKIJ Inchike"/>
                <a:hlinkClick r:id="rId3"/>
              </a:rPr>
              <a:t>www.nuell.com</a:t>
            </a:r>
            <a:endParaRPr sz="2450">
              <a:latin typeface="UKIJ Inchike"/>
              <a:cs typeface="UKIJ Inchik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6072" y="1704788"/>
            <a:ext cx="2690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0"/>
              </a:spcBef>
            </a:pPr>
            <a:r>
              <a:rPr sz="1800" spc="-370" dirty="0">
                <a:latin typeface="UKIJ Inchike"/>
                <a:cs typeface="UKIJ Inchike"/>
              </a:rPr>
              <a:t>312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75" dirty="0">
                <a:latin typeface="UKIJ Inchike"/>
                <a:cs typeface="UKIJ Inchike"/>
              </a:rPr>
              <a:t>E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70" dirty="0">
                <a:latin typeface="UKIJ Inchike"/>
                <a:cs typeface="UKIJ Inchike"/>
              </a:rPr>
              <a:t>Van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Buren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290" dirty="0">
                <a:latin typeface="UKIJ Inchike"/>
                <a:cs typeface="UKIJ Inchike"/>
              </a:rPr>
              <a:t>St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20" dirty="0">
                <a:latin typeface="UKIJ Inchike"/>
                <a:cs typeface="UKIJ Inchike"/>
              </a:rPr>
              <a:t>Leesburg,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5" dirty="0">
                <a:latin typeface="UKIJ Inchike"/>
                <a:cs typeface="UKIJ Inchike"/>
              </a:rPr>
              <a:t>IN</a:t>
            </a:r>
            <a:r>
              <a:rPr sz="1800" spc="-200" dirty="0">
                <a:latin typeface="UKIJ Inchike"/>
                <a:cs typeface="UKIJ Inchike"/>
              </a:rPr>
              <a:t> </a:t>
            </a:r>
            <a:r>
              <a:rPr sz="1800" spc="-380" dirty="0">
                <a:latin typeface="UKIJ Inchike"/>
                <a:cs typeface="UKIJ Inchike"/>
              </a:rPr>
              <a:t>46538</a:t>
            </a:r>
            <a:r>
              <a:rPr sz="1800" spc="-280" dirty="0">
                <a:latin typeface="UKIJ Inchike"/>
                <a:cs typeface="UKIJ Inchike"/>
              </a:rPr>
              <a:t> Tel: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40" dirty="0">
                <a:latin typeface="UKIJ Inchike"/>
                <a:cs typeface="UKIJ Inchike"/>
              </a:rPr>
              <a:t>800.829.7694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160" dirty="0">
                <a:latin typeface="UKIJ Inchike"/>
                <a:cs typeface="UKIJ Inchike"/>
              </a:rPr>
              <a:t>l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15" dirty="0">
                <a:latin typeface="UKIJ Inchike"/>
                <a:cs typeface="UKIJ Inchike"/>
              </a:rPr>
              <a:t>Fax:</a:t>
            </a:r>
            <a:r>
              <a:rPr sz="1800" spc="-195" dirty="0">
                <a:latin typeface="UKIJ Inchike"/>
                <a:cs typeface="UKIJ Inchike"/>
              </a:rPr>
              <a:t> </a:t>
            </a:r>
            <a:r>
              <a:rPr sz="1800" spc="-350" dirty="0">
                <a:latin typeface="UKIJ Inchike"/>
                <a:cs typeface="UKIJ Inchike"/>
              </a:rPr>
              <a:t>574.453.3797</a:t>
            </a:r>
            <a:endParaRPr sz="1800">
              <a:latin typeface="UKIJ Inchike"/>
              <a:cs typeface="UKIJ Inchike"/>
            </a:endParaRPr>
          </a:p>
          <a:p>
            <a:pPr marL="44450">
              <a:lnSpc>
                <a:spcPct val="100000"/>
              </a:lnSpc>
            </a:pPr>
            <a:r>
              <a:rPr sz="1800" spc="-395" dirty="0">
                <a:latin typeface="Trebuchet MS"/>
                <a:cs typeface="Trebuchet MS"/>
              </a:rPr>
              <a:t>...powerful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85" dirty="0">
                <a:latin typeface="Trebuchet MS"/>
                <a:cs typeface="Trebuchet MS"/>
              </a:rPr>
              <a:t>medicine</a:t>
            </a:r>
            <a:r>
              <a:rPr sz="1800" spc="-235" dirty="0">
                <a:latin typeface="Trebuchet MS"/>
                <a:cs typeface="Trebuchet MS"/>
              </a:rPr>
              <a:t> </a:t>
            </a:r>
            <a:r>
              <a:rPr sz="1800" spc="-330" dirty="0">
                <a:latin typeface="Trebuchet MS"/>
                <a:cs typeface="Trebuchet MS"/>
              </a:rPr>
              <a:t>for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20" dirty="0">
                <a:latin typeface="Trebuchet MS"/>
                <a:cs typeface="Trebuchet MS"/>
              </a:rPr>
              <a:t>your</a:t>
            </a:r>
            <a:r>
              <a:rPr sz="1800" spc="-229" dirty="0">
                <a:latin typeface="Trebuchet MS"/>
                <a:cs typeface="Trebuchet MS"/>
              </a:rPr>
              <a:t> </a:t>
            </a:r>
            <a:r>
              <a:rPr sz="1800" spc="-335" dirty="0">
                <a:latin typeface="Trebuchet MS"/>
                <a:cs typeface="Trebuchet MS"/>
              </a:rPr>
              <a:t>instruments.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F602D36-9FFF-944C-9901-DE08558B908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1799"/>
            <a:ext cx="7025931" cy="91836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A9A5E86-5CE5-45FD-E609-FBC7A0729B3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98"/>
            <a:ext cx="7610918" cy="1001268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63F9D95-C8FA-DDCD-5A04-07788BBB46C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399" y="50799"/>
            <a:ext cx="7129523" cy="99639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DEFBEF8-E089-CC28-5197-11F1F34EAF5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03" y="0"/>
            <a:ext cx="7324477" cy="1005535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12EE143-C48E-65A8-0D16-214C64D0176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299"/>
            <a:ext cx="7708415" cy="983284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FC68D9B-3601-D8DB-1AF4-B3956D6DEFC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04" y="190500"/>
            <a:ext cx="7422016" cy="96591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FFEB71-C711-1D6A-B84D-A481FA56894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7411" y="7639761"/>
            <a:ext cx="2331720" cy="233172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4020</Words>
  <Application>Microsoft Office PowerPoint</Application>
  <PresentationFormat>Custom</PresentationFormat>
  <Paragraphs>1000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Carlito</vt:lpstr>
      <vt:lpstr>UKIJ Inchike</vt:lpstr>
      <vt:lpstr>Arial</vt:lpstr>
      <vt:lpstr>Calibri</vt:lpstr>
      <vt:lpstr>Times New Roman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 &amp; Handling of Power Equipment</vt:lpstr>
      <vt:lpstr>PowerPoint Presentation</vt:lpstr>
      <vt:lpstr>PowerPoint Presentation</vt:lpstr>
      <vt:lpstr>PowerPoint Presentation</vt:lpstr>
      <vt:lpstr>Average Repair Pricing</vt:lpstr>
      <vt:lpstr>Average Repair Pricing</vt:lpstr>
      <vt:lpstr>Average Repair Pricing</vt:lpstr>
      <vt:lpstr>Average Repair Pricing</vt:lpstr>
      <vt:lpstr>Average Repair Pricing</vt:lpstr>
      <vt:lpstr>Average Repair Pricing</vt:lpstr>
      <vt:lpstr>Facts about Nuell, Inc. you should know: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frank masiello</dc:creator>
  <cp:lastModifiedBy>frank masiello</cp:lastModifiedBy>
  <cp:revision>8</cp:revision>
  <dcterms:created xsi:type="dcterms:W3CDTF">2025-02-04T13:40:34Z</dcterms:created>
  <dcterms:modified xsi:type="dcterms:W3CDTF">2025-02-05T19:30:32Z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2025-02-04T00:00:00Z</vt:filetime>
  </property>
  <property fmtid="{D5CDD505-2E9C-101B-9397-08002B2CF9AE}" pid="3" name="Producer">
    <vt:lpwstr>3-Heights(TM) PDF Security Shell 4.8.25.2 (http://www.pdf-tools.com)</vt:lpwstr>
  </property>
</Properties>
</file>